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4" r:id="rId1"/>
  </p:sldMasterIdLst>
  <p:notesMasterIdLst>
    <p:notesMasterId r:id="rId23"/>
  </p:notesMasterIdLst>
  <p:sldIdLst>
    <p:sldId id="257" r:id="rId2"/>
    <p:sldId id="481" r:id="rId3"/>
    <p:sldId id="478" r:id="rId4"/>
    <p:sldId id="338" r:id="rId5"/>
    <p:sldId id="339" r:id="rId6"/>
    <p:sldId id="479" r:id="rId7"/>
    <p:sldId id="342" r:id="rId8"/>
    <p:sldId id="466" r:id="rId9"/>
    <p:sldId id="343" r:id="rId10"/>
    <p:sldId id="344" r:id="rId11"/>
    <p:sldId id="346" r:id="rId12"/>
    <p:sldId id="345" r:id="rId13"/>
    <p:sldId id="347" r:id="rId14"/>
    <p:sldId id="438" r:id="rId15"/>
    <p:sldId id="487" r:id="rId16"/>
    <p:sldId id="480" r:id="rId17"/>
    <p:sldId id="313" r:id="rId18"/>
    <p:sldId id="315" r:id="rId19"/>
    <p:sldId id="489" r:id="rId20"/>
    <p:sldId id="490" r:id="rId21"/>
    <p:sldId id="48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257"/>
            <p14:sldId id="481"/>
            <p14:sldId id="478"/>
            <p14:sldId id="338"/>
            <p14:sldId id="339"/>
            <p14:sldId id="479"/>
            <p14:sldId id="342"/>
            <p14:sldId id="466"/>
            <p14:sldId id="343"/>
            <p14:sldId id="344"/>
            <p14:sldId id="346"/>
            <p14:sldId id="345"/>
            <p14:sldId id="347"/>
            <p14:sldId id="438"/>
            <p14:sldId id="487"/>
            <p14:sldId id="480"/>
            <p14:sldId id="313"/>
            <p14:sldId id="315"/>
            <p14:sldId id="489"/>
            <p14:sldId id="490"/>
            <p14:sldId id="4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ED4"/>
    <a:srgbClr val="D9D9D9"/>
    <a:srgbClr val="A53010"/>
    <a:srgbClr val="FFFF66"/>
    <a:srgbClr val="FAFA67"/>
    <a:srgbClr val="FFFFFF"/>
    <a:srgbClr val="F5CBA0"/>
    <a:srgbClr val="72220B"/>
    <a:srgbClr val="C8B594"/>
    <a:srgbClr val="09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414" autoAdjust="0"/>
  </p:normalViewPr>
  <p:slideViewPr>
    <p:cSldViewPr snapToGrid="0">
      <p:cViewPr>
        <p:scale>
          <a:sx n="50" d="100"/>
          <a:sy n="50" d="100"/>
        </p:scale>
        <p:origin x="1901" y="715"/>
      </p:cViewPr>
      <p:guideLst/>
    </p:cSldViewPr>
  </p:slideViewPr>
  <p:notesTextViewPr>
    <p:cViewPr>
      <p:scale>
        <a:sx n="1" d="1"/>
        <a:sy n="1" d="1"/>
      </p:scale>
      <p:origin x="0" y="0"/>
    </p:cViewPr>
  </p:notesTextViewPr>
  <p:sorterViewPr>
    <p:cViewPr>
      <p:scale>
        <a:sx n="100" d="100"/>
        <a:sy n="100" d="100"/>
      </p:scale>
      <p:origin x="0" y="-25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0285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18</a:t>
            </a:fld>
            <a:endParaRPr lang="zh-CN" altLang="en-US"/>
          </a:p>
        </p:txBody>
      </p:sp>
    </p:spTree>
    <p:extLst>
      <p:ext uri="{BB962C8B-B14F-4D97-AF65-F5344CB8AC3E}">
        <p14:creationId xmlns:p14="http://schemas.microsoft.com/office/powerpoint/2010/main" val="407590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19</a:t>
            </a:fld>
            <a:endParaRPr lang="zh-CN" altLang="en-US"/>
          </a:p>
        </p:txBody>
      </p:sp>
    </p:spTree>
    <p:extLst>
      <p:ext uri="{BB962C8B-B14F-4D97-AF65-F5344CB8AC3E}">
        <p14:creationId xmlns:p14="http://schemas.microsoft.com/office/powerpoint/2010/main" val="205411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3</a:t>
            </a:fld>
            <a:endParaRPr lang="zh-CN" altLang="en-US"/>
          </a:p>
        </p:txBody>
      </p:sp>
    </p:spTree>
    <p:extLst>
      <p:ext uri="{BB962C8B-B14F-4D97-AF65-F5344CB8AC3E}">
        <p14:creationId xmlns:p14="http://schemas.microsoft.com/office/powerpoint/2010/main" val="104335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6</a:t>
            </a:fld>
            <a:endParaRPr lang="zh-CN" altLang="en-US"/>
          </a:p>
        </p:txBody>
      </p:sp>
    </p:spTree>
    <p:extLst>
      <p:ext uri="{BB962C8B-B14F-4D97-AF65-F5344CB8AC3E}">
        <p14:creationId xmlns:p14="http://schemas.microsoft.com/office/powerpoint/2010/main" val="324864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8</a:t>
            </a:fld>
            <a:endParaRPr lang="zh-CN" altLang="en-US"/>
          </a:p>
        </p:txBody>
      </p:sp>
    </p:spTree>
    <p:extLst>
      <p:ext uri="{BB962C8B-B14F-4D97-AF65-F5344CB8AC3E}">
        <p14:creationId xmlns:p14="http://schemas.microsoft.com/office/powerpoint/2010/main" val="2626717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the basic concepts</a:t>
            </a:r>
            <a:endParaRPr lang="zh-CN" alt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t>9</a:t>
            </a:fld>
            <a:endParaRPr lang="en-US"/>
          </a:p>
        </p:txBody>
      </p:sp>
    </p:spTree>
    <p:extLst>
      <p:ext uri="{BB962C8B-B14F-4D97-AF65-F5344CB8AC3E}">
        <p14:creationId xmlns:p14="http://schemas.microsoft.com/office/powerpoint/2010/main" val="1524784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12</a:t>
            </a:fld>
            <a:endParaRPr lang="zh-CN" altLang="en-US"/>
          </a:p>
        </p:txBody>
      </p:sp>
    </p:spTree>
    <p:extLst>
      <p:ext uri="{BB962C8B-B14F-4D97-AF65-F5344CB8AC3E}">
        <p14:creationId xmlns:p14="http://schemas.microsoft.com/office/powerpoint/2010/main" val="11835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13</a:t>
            </a:fld>
            <a:endParaRPr lang="zh-CN" altLang="en-US"/>
          </a:p>
        </p:txBody>
      </p:sp>
    </p:spTree>
    <p:extLst>
      <p:ext uri="{BB962C8B-B14F-4D97-AF65-F5344CB8AC3E}">
        <p14:creationId xmlns:p14="http://schemas.microsoft.com/office/powerpoint/2010/main" val="346427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91D7B3-93FE-43E5-B1E6-136A49C9120E}" type="slidenum">
              <a:rPr lang="zh-CN" altLang="en-US" smtClean="0"/>
              <a:t>16</a:t>
            </a:fld>
            <a:endParaRPr lang="zh-CN" altLang="en-US"/>
          </a:p>
        </p:txBody>
      </p:sp>
    </p:spTree>
    <p:extLst>
      <p:ext uri="{BB962C8B-B14F-4D97-AF65-F5344CB8AC3E}">
        <p14:creationId xmlns:p14="http://schemas.microsoft.com/office/powerpoint/2010/main" val="374003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9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26321912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80596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427834416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52121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36631265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6625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896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2530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4853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566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783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79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815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523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5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1347790136"/>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services.i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D991B2-F622-44FB-81C7-E767943AF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95"/>
            <a:ext cx="12192000" cy="6858000"/>
          </a:xfrm>
          <a:prstGeom prst="rect">
            <a:avLst/>
          </a:prstGeom>
        </p:spPr>
      </p:pic>
      <p:sp>
        <p:nvSpPr>
          <p:cNvPr id="2" name="标题 1"/>
          <p:cNvSpPr>
            <a:spLocks noGrp="1"/>
          </p:cNvSpPr>
          <p:nvPr>
            <p:ph type="ctrTitle"/>
          </p:nvPr>
        </p:nvSpPr>
        <p:spPr>
          <a:xfrm>
            <a:off x="1558978" y="1006422"/>
            <a:ext cx="10253271" cy="105314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br>
            <a:r>
              <a:rPr lang="en-US" altLang="zh-CN" sz="4800"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Software Complexity--Problem &amp; Solution</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4553480" y="3186479"/>
            <a:ext cx="4595517" cy="1126283"/>
          </a:xfrm>
        </p:spPr>
        <p:txBody>
          <a:bodyPr>
            <a:noAutofit/>
          </a:bodyPr>
          <a:lstStyle/>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a:p>
            <a:pPr algn="ctr">
              <a:spcBef>
                <a:spcPts val="0"/>
              </a:spcBef>
            </a:pPr>
            <a:endPar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598307" y="6045763"/>
            <a:ext cx="8974090" cy="804742"/>
          </a:xfrm>
          <a:prstGeom prst="rect">
            <a:avLst/>
          </a:prstGeom>
        </p:spPr>
      </p:pic>
    </p:spTree>
    <p:extLst>
      <p:ext uri="{BB962C8B-B14F-4D97-AF65-F5344CB8AC3E}">
        <p14:creationId xmlns:p14="http://schemas.microsoft.com/office/powerpoint/2010/main" val="1754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矩形 15"/>
          <p:cNvSpPr/>
          <p:nvPr/>
        </p:nvSpPr>
        <p:spPr>
          <a:xfrm>
            <a:off x="2589212" y="5344877"/>
            <a:ext cx="7039027"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Which type of the architectures is useful to deal with system complexity?</a:t>
            </a:r>
            <a:endParaRPr lang="zh-CN" altLang="zh-CN" sz="2400" dirty="0">
              <a:latin typeface="Arial Narrow" panose="020B0606020202030204" pitchFamily="34" charset="0"/>
              <a:ea typeface="Times New Roman" panose="02020603050405020304" pitchFamily="18" charset="0"/>
            </a:endParaRPr>
          </a:p>
        </p:txBody>
      </p:sp>
      <p:sp>
        <p:nvSpPr>
          <p:cNvPr id="17" name="矩形 16"/>
          <p:cNvSpPr/>
          <p:nvPr/>
        </p:nvSpPr>
        <p:spPr>
          <a:xfrm>
            <a:off x="1726014" y="1223061"/>
            <a:ext cx="6692221"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For the collection of definition, which one do you agree upon? </a:t>
            </a:r>
            <a:endParaRPr lang="zh-CN" altLang="zh-CN" sz="2400" dirty="0">
              <a:latin typeface="Arial Narrow" panose="020B0606020202030204" pitchFamily="34" charset="0"/>
              <a:ea typeface="Times New Roman" panose="02020603050405020304" pitchFamily="18" charset="0"/>
            </a:endParaRPr>
          </a:p>
        </p:txBody>
      </p:sp>
      <p:sp>
        <p:nvSpPr>
          <p:cNvPr id="18" name="矩形 17"/>
          <p:cNvSpPr/>
          <p:nvPr/>
        </p:nvSpPr>
        <p:spPr>
          <a:xfrm>
            <a:off x="2589212" y="2011994"/>
            <a:ext cx="7204216" cy="461665"/>
          </a:xfrm>
          <a:prstGeom prst="rect">
            <a:avLst/>
          </a:prstGeom>
        </p:spPr>
        <p:txBody>
          <a:bodyPr wrap="non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Should a software architecture a </a:t>
            </a:r>
            <a:r>
              <a:rPr lang="en-US" altLang="zh-CN" sz="2400" dirty="0">
                <a:solidFill>
                  <a:srgbClr val="C00000"/>
                </a:solidFill>
                <a:latin typeface="Arial Narrow" panose="020B0606020202030204" pitchFamily="34" charset="0"/>
                <a:ea typeface="Times New Roman" panose="02020603050405020304" pitchFamily="18" charset="0"/>
              </a:rPr>
              <a:t>fuzzy</a:t>
            </a:r>
            <a:r>
              <a:rPr lang="en-US" altLang="zh-CN" sz="2400" dirty="0">
                <a:latin typeface="Arial Narrow" panose="020B0606020202030204" pitchFamily="34" charset="0"/>
                <a:ea typeface="Times New Roman" panose="02020603050405020304" pitchFamily="18" charset="0"/>
              </a:rPr>
              <a:t> or </a:t>
            </a:r>
            <a:r>
              <a:rPr lang="en-US" altLang="zh-CN" sz="2400" dirty="0">
                <a:solidFill>
                  <a:srgbClr val="C00000"/>
                </a:solidFill>
                <a:latin typeface="Arial Narrow" panose="020B0606020202030204" pitchFamily="34" charset="0"/>
                <a:ea typeface="Times New Roman" panose="02020603050405020304" pitchFamily="18" charset="0"/>
              </a:rPr>
              <a:t>concrete</a:t>
            </a:r>
            <a:r>
              <a:rPr lang="en-US" altLang="zh-CN" sz="2400" dirty="0">
                <a:latin typeface="Arial Narrow" panose="020B0606020202030204" pitchFamily="34" charset="0"/>
                <a:ea typeface="Times New Roman" panose="02020603050405020304" pitchFamily="18" charset="0"/>
              </a:rPr>
              <a:t> artifact? </a:t>
            </a:r>
            <a:endParaRPr lang="zh-CN" altLang="zh-CN" sz="2400" dirty="0">
              <a:latin typeface="Arial Narrow" panose="020B0606020202030204" pitchFamily="34" charset="0"/>
              <a:ea typeface="Times New Roman" panose="02020603050405020304" pitchFamily="18" charset="0"/>
            </a:endParaRPr>
          </a:p>
        </p:txBody>
      </p:sp>
      <p:sp>
        <p:nvSpPr>
          <p:cNvPr id="19" name="矩形 18"/>
          <p:cNvSpPr/>
          <p:nvPr/>
        </p:nvSpPr>
        <p:spPr>
          <a:xfrm>
            <a:off x="2589212" y="2518876"/>
            <a:ext cx="7763116"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If architecture is an </a:t>
            </a:r>
            <a:r>
              <a:rPr lang="en-US" altLang="zh-CN" sz="2400" dirty="0">
                <a:solidFill>
                  <a:srgbClr val="C00000"/>
                </a:solidFill>
                <a:latin typeface="Arial Narrow" panose="020B0606020202030204" pitchFamily="34" charset="0"/>
                <a:ea typeface="Times New Roman" panose="02020603050405020304" pitchFamily="18" charset="0"/>
              </a:rPr>
              <a:t>abstraction</a:t>
            </a:r>
            <a:r>
              <a:rPr lang="en-US" altLang="zh-CN" sz="2400" dirty="0">
                <a:latin typeface="Arial Narrow" panose="020B0606020202030204" pitchFamily="34" charset="0"/>
                <a:ea typeface="Times New Roman" panose="02020603050405020304" pitchFamily="18" charset="0"/>
              </a:rPr>
              <a:t> of a system, what is the proper </a:t>
            </a:r>
            <a:r>
              <a:rPr lang="en-US" altLang="zh-CN" sz="2400" dirty="0">
                <a:solidFill>
                  <a:srgbClr val="C00000"/>
                </a:solidFill>
                <a:latin typeface="Arial Narrow" panose="020B0606020202030204" pitchFamily="34" charset="0"/>
                <a:ea typeface="Times New Roman" panose="02020603050405020304" pitchFamily="18" charset="0"/>
              </a:rPr>
              <a:t>degree </a:t>
            </a:r>
            <a:r>
              <a:rPr lang="en-US" altLang="zh-CN" sz="2400" dirty="0">
                <a:latin typeface="Arial Narrow" panose="020B0606020202030204" pitchFamily="34" charset="0"/>
                <a:ea typeface="Times New Roman" panose="02020603050405020304" pitchFamily="18" charset="0"/>
              </a:rPr>
              <a:t>of the abstraction?</a:t>
            </a:r>
            <a:endParaRPr lang="zh-CN" altLang="zh-CN" sz="2400" dirty="0">
              <a:latin typeface="Arial Narrow" panose="020B0606020202030204" pitchFamily="34" charset="0"/>
              <a:ea typeface="Times New Roman" panose="02020603050405020304" pitchFamily="18" charset="0"/>
            </a:endParaRPr>
          </a:p>
        </p:txBody>
      </p:sp>
      <p:sp>
        <p:nvSpPr>
          <p:cNvPr id="20" name="矩形 19"/>
          <p:cNvSpPr/>
          <p:nvPr/>
        </p:nvSpPr>
        <p:spPr>
          <a:xfrm>
            <a:off x="1726395" y="3535454"/>
            <a:ext cx="9276385" cy="1200329"/>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If software architecture have different styles, for example</a:t>
            </a:r>
            <a:r>
              <a:rPr lang="en-US" altLang="zh-CN" sz="2400" i="1" dirty="0">
                <a:solidFill>
                  <a:srgbClr val="C00000"/>
                </a:solidFill>
                <a:latin typeface="Arial Narrow" panose="020B0606020202030204" pitchFamily="34" charset="0"/>
                <a:ea typeface="Times New Roman" panose="02020603050405020304" pitchFamily="18" charset="0"/>
              </a:rPr>
              <a:t>, function-oriented architecture, object-oriented architecture </a:t>
            </a:r>
            <a:r>
              <a:rPr lang="en-US" altLang="zh-CN" sz="2400" dirty="0">
                <a:latin typeface="Arial Narrow" panose="020B0606020202030204" pitchFamily="34" charset="0"/>
                <a:ea typeface="Times New Roman" panose="02020603050405020304" pitchFamily="18" charset="0"/>
              </a:rPr>
              <a:t>and </a:t>
            </a:r>
            <a:r>
              <a:rPr lang="en-US" altLang="zh-CN" sz="2400" i="1" dirty="0">
                <a:solidFill>
                  <a:srgbClr val="C00000"/>
                </a:solidFill>
                <a:latin typeface="Arial Narrow" panose="020B0606020202030204" pitchFamily="34" charset="0"/>
                <a:ea typeface="Times New Roman" panose="02020603050405020304" pitchFamily="18" charset="0"/>
              </a:rPr>
              <a:t>service-oriented architecture</a:t>
            </a:r>
            <a:r>
              <a:rPr lang="en-US" altLang="zh-CN" sz="2400" dirty="0">
                <a:latin typeface="Arial Narrow" panose="020B0606020202030204" pitchFamily="34" charset="0"/>
                <a:ea typeface="Times New Roman" panose="02020603050405020304" pitchFamily="18" charset="0"/>
              </a:rPr>
              <a:t>, what are the </a:t>
            </a:r>
            <a:r>
              <a:rPr lang="en-US" altLang="zh-CN" sz="2400" dirty="0">
                <a:solidFill>
                  <a:srgbClr val="C00000"/>
                </a:solidFill>
                <a:latin typeface="Arial Narrow" panose="020B0606020202030204" pitchFamily="34" charset="0"/>
                <a:ea typeface="Times New Roman" panose="02020603050405020304" pitchFamily="18" charset="0"/>
              </a:rPr>
              <a:t>features of the styles</a:t>
            </a:r>
            <a:r>
              <a:rPr lang="en-US" altLang="zh-CN" sz="2400" dirty="0">
                <a:latin typeface="Arial Narrow" panose="020B0606020202030204" pitchFamily="34" charset="0"/>
                <a:ea typeface="Times New Roman" panose="02020603050405020304" pitchFamily="18" charset="0"/>
              </a:rPr>
              <a:t>?  </a:t>
            </a:r>
            <a:endParaRPr lang="zh-CN" altLang="zh-CN" sz="2400" dirty="0">
              <a:latin typeface="Arial Narrow" panose="020B0606020202030204" pitchFamily="34" charset="0"/>
              <a:ea typeface="Times New Roman" panose="02020603050405020304" pitchFamily="18" charset="0"/>
            </a:endParaRPr>
          </a:p>
        </p:txBody>
      </p:sp>
      <p:sp>
        <p:nvSpPr>
          <p:cNvPr id="21" name="矩形 20"/>
          <p:cNvSpPr/>
          <p:nvPr/>
        </p:nvSpPr>
        <p:spPr>
          <a:xfrm>
            <a:off x="2596543" y="4795743"/>
            <a:ext cx="5926622" cy="461665"/>
          </a:xfrm>
          <a:prstGeom prst="rect">
            <a:avLst/>
          </a:prstGeom>
        </p:spPr>
        <p:txBody>
          <a:bodyPr wrap="non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What are the </a:t>
            </a:r>
            <a:r>
              <a:rPr lang="en-US" altLang="zh-CN" sz="2400" dirty="0">
                <a:solidFill>
                  <a:srgbClr val="C00000"/>
                </a:solidFill>
                <a:latin typeface="Arial Narrow" panose="020B0606020202030204" pitchFamily="34" charset="0"/>
                <a:ea typeface="Times New Roman" panose="02020603050405020304" pitchFamily="18" charset="0"/>
              </a:rPr>
              <a:t>relationships</a:t>
            </a:r>
            <a:r>
              <a:rPr lang="en-US" altLang="zh-CN" sz="2400" dirty="0">
                <a:latin typeface="Arial Narrow" panose="020B0606020202030204" pitchFamily="34" charset="0"/>
                <a:ea typeface="Times New Roman" panose="02020603050405020304" pitchFamily="18" charset="0"/>
              </a:rPr>
              <a:t> between the styles?  </a:t>
            </a:r>
            <a:endParaRPr lang="zh-CN" altLang="zh-CN" sz="2400" dirty="0">
              <a:latin typeface="Arial Narrow" panose="020B0606020202030204" pitchFamily="34" charset="0"/>
              <a:ea typeface="Times New Roman" panose="02020603050405020304" pitchFamily="18" charset="0"/>
            </a:endParaRPr>
          </a:p>
        </p:txBody>
      </p:sp>
      <p:sp>
        <p:nvSpPr>
          <p:cNvPr id="22" name="文本框 21"/>
          <p:cNvSpPr txBox="1"/>
          <p:nvPr/>
        </p:nvSpPr>
        <p:spPr>
          <a:xfrm>
            <a:off x="1333376" y="392825"/>
            <a:ext cx="6168676" cy="646331"/>
          </a:xfrm>
          <a:prstGeom prst="rect">
            <a:avLst/>
          </a:prstGeom>
          <a:noFill/>
        </p:spPr>
        <p:txBody>
          <a:bodyPr wrap="none" rtlCol="0">
            <a:spAutoFit/>
          </a:bodyPr>
          <a:lstStyle/>
          <a:p>
            <a:r>
              <a:rPr lang="en-US" altLang="zh-CN" sz="3600" dirty="0">
                <a:solidFill>
                  <a:srgbClr val="C00000"/>
                </a:solidFill>
              </a:rPr>
              <a:t>About System Architecture</a:t>
            </a:r>
            <a:endParaRPr lang="zh-CN" altLang="en-US" sz="3600" dirty="0">
              <a:solidFill>
                <a:srgbClr val="C00000"/>
              </a:solidFill>
            </a:endParaRPr>
          </a:p>
        </p:txBody>
      </p:sp>
    </p:spTree>
    <p:extLst>
      <p:ext uri="{BB962C8B-B14F-4D97-AF65-F5344CB8AC3E}">
        <p14:creationId xmlns:p14="http://schemas.microsoft.com/office/powerpoint/2010/main" val="336428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629423" y="1154867"/>
            <a:ext cx="8911687" cy="806351"/>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C00000"/>
                </a:solidFill>
              </a:rPr>
              <a:t>Properties of Software Architecture</a:t>
            </a:r>
          </a:p>
        </p:txBody>
      </p:sp>
      <p:sp>
        <p:nvSpPr>
          <p:cNvPr id="3" name="内容占位符 2"/>
          <p:cNvSpPr txBox="1">
            <a:spLocks/>
          </p:cNvSpPr>
          <p:nvPr/>
        </p:nvSpPr>
        <p:spPr>
          <a:xfrm>
            <a:off x="1796336" y="1961218"/>
            <a:ext cx="8915400" cy="3926393"/>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609600" indent="-609600" defTabSz="914400" fontAlgn="base">
              <a:spcBef>
                <a:spcPts val="1200"/>
              </a:spcBef>
              <a:spcAft>
                <a:spcPct val="0"/>
              </a:spcAft>
              <a:buClr>
                <a:srgbClr val="EBF25A"/>
              </a:buClr>
              <a:buSzPct val="80000"/>
              <a:buFont typeface="Wingdings 3" charset="2"/>
              <a:buBlip>
                <a:blip r:embed="rId2"/>
              </a:buBlip>
            </a:pPr>
            <a:endParaRPr lang="en-US" altLang="zh-CN" sz="800" dirty="0">
              <a:solidFill>
                <a:schemeClr val="tx1"/>
              </a:solidFill>
              <a:effectLst>
                <a:outerShdw blurRad="38100" dist="38100" dir="2700000" algn="tl">
                  <a:srgbClr val="000000">
                    <a:alpha val="43137"/>
                  </a:srgbClr>
                </a:outerShdw>
              </a:effectLst>
              <a:ea typeface="宋体"/>
            </a:endParaRP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Does a single system has one and only one Architecture?</a:t>
            </a: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Is it always too late to modify system architecture after implementation?</a:t>
            </a: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Can't you change system architecture without modifying the system code?</a:t>
            </a:r>
          </a:p>
          <a:p>
            <a:endParaRPr lang="en-US" sz="16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089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803861" y="1401943"/>
            <a:ext cx="7761513" cy="2631490"/>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3"/>
              </a:buBlip>
            </a:pPr>
            <a:r>
              <a:rPr lang="en-US" altLang="zh-CN" sz="2400" dirty="0">
                <a:latin typeface="Arial" panose="020B0604020202020204" pitchFamily="34" charset="0"/>
                <a:ea typeface="Times New Roman" panose="02020603050405020304" pitchFamily="18" charset="0"/>
                <a:cs typeface="Arial" panose="020B0604020202020204" pitchFamily="34" charset="0"/>
              </a:rPr>
              <a:t>What is a software system? </a:t>
            </a:r>
          </a:p>
          <a:p>
            <a:pPr marL="342900" indent="-342900">
              <a:spcBef>
                <a:spcPts val="1200"/>
              </a:spcBef>
              <a:spcAft>
                <a:spcPts val="600"/>
              </a:spcAft>
              <a:buBlip>
                <a:blip r:embed="rId3"/>
              </a:buBlip>
            </a:pPr>
            <a:r>
              <a:rPr lang="en-US" altLang="zh-CN" sz="2400" dirty="0">
                <a:solidFill>
                  <a:srgbClr val="C00000"/>
                </a:solidFill>
                <a:latin typeface="Arial" panose="020B0604020202020204" pitchFamily="34" charset="0"/>
                <a:ea typeface="Times New Roman" panose="02020603050405020304" pitchFamily="18" charset="0"/>
                <a:cs typeface="Arial" panose="020B0604020202020204" pitchFamily="34" charset="0"/>
              </a:rPr>
              <a:t> </a:t>
            </a:r>
            <a:r>
              <a:rPr lang="en-US" altLang="zh-CN" sz="2400" dirty="0">
                <a:latin typeface="Arial" panose="020B0604020202020204" pitchFamily="34" charset="0"/>
                <a:ea typeface="宋体" panose="02010600030101010101" pitchFamily="2" charset="-122"/>
                <a:cs typeface="Arial" panose="020B0604020202020204" pitchFamily="34" charset="0"/>
              </a:rPr>
              <a:t>How a system could be composed or decomposed at different levels of abstraction.</a:t>
            </a:r>
            <a:endParaRPr lang="zh-CN" altLang="en-US" sz="2400" dirty="0">
              <a:latin typeface="Arial" panose="020B0604020202020204" pitchFamily="34" charset="0"/>
              <a:cs typeface="Arial" panose="020B0604020202020204" pitchFamily="34" charset="0"/>
            </a:endParaRPr>
          </a:p>
          <a:p>
            <a:pPr lvl="0">
              <a:spcBef>
                <a:spcPts val="1200"/>
              </a:spcBef>
              <a:spcAft>
                <a:spcPts val="600"/>
              </a:spcAft>
            </a:pPr>
            <a:endParaRPr lang="en-US" altLang="zh-CN" sz="2400" dirty="0">
              <a:latin typeface="Arial" panose="020B0604020202020204" pitchFamily="34" charset="0"/>
              <a:ea typeface="Times New Roman" panose="02020603050405020304" pitchFamily="18" charset="0"/>
              <a:cs typeface="Arial" panose="020B0604020202020204" pitchFamily="34" charset="0"/>
            </a:endParaRPr>
          </a:p>
          <a:p>
            <a:pPr lvl="0">
              <a:spcBef>
                <a:spcPts val="1200"/>
              </a:spcBef>
              <a:spcAft>
                <a:spcPts val="600"/>
              </a:spcAft>
            </a:pPr>
            <a:endParaRPr lang="zh-CN" altLang="zh-CN" sz="24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矩形 4"/>
          <p:cNvSpPr/>
          <p:nvPr/>
        </p:nvSpPr>
        <p:spPr>
          <a:xfrm>
            <a:off x="1803861" y="2951356"/>
            <a:ext cx="8810855" cy="2477601"/>
          </a:xfrm>
          <a:prstGeom prst="rect">
            <a:avLst/>
          </a:prstGeom>
        </p:spPr>
        <p:txBody>
          <a:bodyPr wrap="square">
            <a:spAutoFit/>
          </a:bodyPr>
          <a:lstStyle/>
          <a:p>
            <a:pPr lvl="0">
              <a:spcBef>
                <a:spcPts val="1200"/>
              </a:spcBef>
              <a:spcAft>
                <a:spcPts val="600"/>
              </a:spcAft>
            </a:pPr>
            <a:r>
              <a:rPr lang="en-US" altLang="zh-CN" sz="2400" dirty="0">
                <a:latin typeface="Arial" panose="020B0604020202020204" pitchFamily="34" charset="0"/>
                <a:ea typeface="Times New Roman" panose="02020603050405020304" pitchFamily="18" charset="0"/>
                <a:cs typeface="Arial" panose="020B0604020202020204" pitchFamily="34" charset="0"/>
              </a:rPr>
              <a:t>If software architecture refers to the high level structures of a software system, </a:t>
            </a:r>
            <a:endParaRPr lang="zh-CN" altLang="zh-CN" sz="24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1200"/>
              </a:spcBef>
              <a:spcAft>
                <a:spcPts val="0"/>
              </a:spcAft>
              <a:buFont typeface="Symbol" panose="05050102010706020507" pitchFamily="18" charset="2"/>
              <a:buBlip>
                <a:blip r:embed="rId3"/>
              </a:buBlip>
            </a:pPr>
            <a:r>
              <a:rPr lang="en-US" altLang="zh-CN" sz="2400" dirty="0">
                <a:latin typeface="Arial" panose="020B0604020202020204" pitchFamily="34" charset="0"/>
                <a:ea typeface="Times New Roman" panose="02020603050405020304" pitchFamily="18" charset="0"/>
                <a:cs typeface="Arial" panose="020B0604020202020204" pitchFamily="34" charset="0"/>
              </a:rPr>
              <a:t>How to measure it’s </a:t>
            </a:r>
            <a:r>
              <a:rPr lang="en-US" altLang="zh-CN" sz="2400" dirty="0">
                <a:solidFill>
                  <a:srgbClr val="C00000"/>
                </a:solidFill>
                <a:latin typeface="Arial" panose="020B0604020202020204" pitchFamily="34" charset="0"/>
                <a:ea typeface="Times New Roman" panose="02020603050405020304" pitchFamily="18" charset="0"/>
                <a:cs typeface="Arial" panose="020B0604020202020204" pitchFamily="34" charset="0"/>
              </a:rPr>
              <a:t>complexity</a:t>
            </a:r>
            <a:r>
              <a:rPr lang="en-US" altLang="zh-CN" sz="2400" dirty="0">
                <a:latin typeface="Arial" panose="020B0604020202020204" pitchFamily="34" charset="0"/>
                <a:ea typeface="Times New Roman" panose="02020603050405020304" pitchFamily="18" charset="0"/>
                <a:cs typeface="Arial" panose="020B0604020202020204" pitchFamily="34" charset="0"/>
              </a:rPr>
              <a:t>?</a:t>
            </a:r>
            <a:endParaRPr lang="zh-CN" altLang="zh-CN" sz="24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1200"/>
              </a:spcBef>
              <a:spcAft>
                <a:spcPts val="0"/>
              </a:spcAft>
              <a:buFont typeface="Symbol" panose="05050102010706020507" pitchFamily="18" charset="2"/>
              <a:buBlip>
                <a:blip r:embed="rId3"/>
              </a:buBlip>
            </a:pPr>
            <a:r>
              <a:rPr lang="en-US" altLang="zh-CN" sz="2400" dirty="0">
                <a:latin typeface="Arial" panose="020B0604020202020204" pitchFamily="34" charset="0"/>
                <a:ea typeface="Times New Roman" panose="02020603050405020304" pitchFamily="18" charset="0"/>
                <a:cs typeface="Arial" panose="020B0604020202020204" pitchFamily="34" charset="0"/>
              </a:rPr>
              <a:t>Is the system complexity </a:t>
            </a:r>
            <a:r>
              <a:rPr lang="en-US" altLang="zh-CN" sz="2400" dirty="0">
                <a:solidFill>
                  <a:srgbClr val="C00000"/>
                </a:solidFill>
                <a:latin typeface="Arial" panose="020B0604020202020204" pitchFamily="34" charset="0"/>
                <a:ea typeface="Times New Roman" panose="02020603050405020304" pitchFamily="18" charset="0"/>
                <a:cs typeface="Arial" panose="020B0604020202020204" pitchFamily="34" charset="0"/>
              </a:rPr>
              <a:t>a constant or variable</a:t>
            </a:r>
            <a:r>
              <a:rPr lang="en-US" altLang="zh-CN" sz="2400" dirty="0">
                <a:latin typeface="Arial" panose="020B0604020202020204" pitchFamily="34" charset="0"/>
                <a:ea typeface="Times New Roman" panose="02020603050405020304" pitchFamily="18" charset="0"/>
                <a:cs typeface="Arial" panose="020B0604020202020204" pitchFamily="34" charset="0"/>
              </a:rPr>
              <a:t>?</a:t>
            </a:r>
            <a:endParaRPr lang="zh-CN" altLang="zh-CN" sz="24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1200"/>
              </a:spcBef>
              <a:spcAft>
                <a:spcPts val="0"/>
              </a:spcAft>
              <a:buFont typeface="Symbol" panose="05050102010706020507" pitchFamily="18" charset="2"/>
              <a:buBlip>
                <a:blip r:embed="rId3"/>
              </a:buBlip>
            </a:pPr>
            <a:r>
              <a:rPr lang="en-US" altLang="zh-CN" sz="2400" dirty="0">
                <a:latin typeface="Arial" panose="020B0604020202020204" pitchFamily="34" charset="0"/>
                <a:ea typeface="Times New Roman" panose="02020603050405020304" pitchFamily="18" charset="0"/>
                <a:cs typeface="Arial" panose="020B0604020202020204" pitchFamily="34" charset="0"/>
              </a:rPr>
              <a:t>Is there a way to deal with </a:t>
            </a:r>
            <a:r>
              <a:rPr lang="en-US" altLang="zh-CN" sz="2400" dirty="0">
                <a:solidFill>
                  <a:srgbClr val="C00000"/>
                </a:solidFill>
                <a:latin typeface="Arial" panose="020B0604020202020204" pitchFamily="34" charset="0"/>
                <a:ea typeface="Times New Roman" panose="02020603050405020304" pitchFamily="18" charset="0"/>
                <a:cs typeface="Arial" panose="020B0604020202020204" pitchFamily="34" charset="0"/>
              </a:rPr>
              <a:t>architectural complexity</a:t>
            </a:r>
            <a:r>
              <a:rPr lang="en-US" altLang="zh-CN" sz="2400"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文本框 5"/>
          <p:cNvSpPr txBox="1"/>
          <p:nvPr/>
        </p:nvSpPr>
        <p:spPr>
          <a:xfrm>
            <a:off x="1733262" y="573208"/>
            <a:ext cx="9064947" cy="707886"/>
          </a:xfrm>
          <a:prstGeom prst="rect">
            <a:avLst/>
          </a:prstGeom>
          <a:noFill/>
        </p:spPr>
        <p:txBody>
          <a:bodyPr wrap="square" rtlCol="0">
            <a:spAutoFit/>
          </a:bodyPr>
          <a:lstStyle/>
          <a:p>
            <a:r>
              <a:rPr lang="en-US" altLang="zh-CN" sz="3600" dirty="0"/>
              <a:t>T</a:t>
            </a:r>
            <a:r>
              <a:rPr lang="en-US" altLang="zh-CN" sz="4000" spc="-150" dirty="0"/>
              <a:t>he questions about software system</a:t>
            </a:r>
            <a:endParaRPr lang="zh-CN" altLang="en-US" sz="4000" spc="-150" dirty="0"/>
          </a:p>
        </p:txBody>
      </p:sp>
    </p:spTree>
    <p:extLst>
      <p:ext uri="{BB962C8B-B14F-4D97-AF65-F5344CB8AC3E}">
        <p14:creationId xmlns:p14="http://schemas.microsoft.com/office/powerpoint/2010/main" val="248567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标题 1"/>
          <p:cNvSpPr txBox="1">
            <a:spLocks/>
          </p:cNvSpPr>
          <p:nvPr/>
        </p:nvSpPr>
        <p:spPr>
          <a:xfrm>
            <a:off x="1297424" y="423200"/>
            <a:ext cx="9723531" cy="65432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spc="-150" dirty="0">
                <a:solidFill>
                  <a:schemeClr val="tx1"/>
                </a:solidFill>
              </a:rPr>
              <a:t>Software Data Mining for Automatic Re-architecting </a:t>
            </a:r>
          </a:p>
        </p:txBody>
      </p:sp>
      <p:sp>
        <p:nvSpPr>
          <p:cNvPr id="19" name="内容占位符 2"/>
          <p:cNvSpPr txBox="1">
            <a:spLocks/>
          </p:cNvSpPr>
          <p:nvPr/>
        </p:nvSpPr>
        <p:spPr>
          <a:xfrm>
            <a:off x="1438139" y="1083741"/>
            <a:ext cx="10181047" cy="3777622"/>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609600" indent="-609600" defTabSz="914400" fontAlgn="base">
              <a:spcBef>
                <a:spcPts val="0"/>
              </a:spcBef>
              <a:spcAft>
                <a:spcPct val="0"/>
              </a:spcAft>
              <a:buClr>
                <a:srgbClr val="EBF25A"/>
              </a:buClr>
              <a:buSzPct val="80000"/>
              <a:buFont typeface="Wingdings 3" charset="2"/>
              <a:buBlip>
                <a:blip r:embed="rId3"/>
              </a:buBlip>
            </a:pPr>
            <a:r>
              <a:rPr lang="en-US" altLang="zh-CN" sz="2800" dirty="0">
                <a:solidFill>
                  <a:schemeClr val="tx1"/>
                </a:solidFill>
                <a:latin typeface="Arial Narrow" panose="020B0606020202030204" pitchFamily="34" charset="0"/>
                <a:ea typeface="宋体"/>
              </a:rPr>
              <a:t>Is there a way to recover system architecture automatically?</a:t>
            </a:r>
          </a:p>
          <a:p>
            <a:pPr marL="609600" indent="-609600" defTabSz="914400" fontAlgn="base">
              <a:spcBef>
                <a:spcPts val="0"/>
              </a:spcBef>
              <a:spcAft>
                <a:spcPct val="0"/>
              </a:spcAft>
              <a:buClr>
                <a:srgbClr val="EBF25A"/>
              </a:buClr>
              <a:buSzPct val="80000"/>
              <a:buFont typeface="Wingdings 3" charset="2"/>
              <a:buBlip>
                <a:blip r:embed="rId3"/>
              </a:buBlip>
            </a:pPr>
            <a:r>
              <a:rPr lang="en-US" altLang="zh-CN" sz="2800" dirty="0">
                <a:solidFill>
                  <a:schemeClr val="tx1"/>
                </a:solidFill>
                <a:latin typeface="Arial Narrow" panose="020B0606020202030204" pitchFamily="34" charset="0"/>
                <a:ea typeface="宋体"/>
              </a:rPr>
              <a:t>Is there a way to transform an old system architecture into a new one automatically?</a:t>
            </a:r>
          </a:p>
          <a:p>
            <a:pPr marL="609600" indent="-609600" defTabSz="914400" fontAlgn="base">
              <a:spcBef>
                <a:spcPts val="0"/>
              </a:spcBef>
              <a:spcAft>
                <a:spcPct val="0"/>
              </a:spcAft>
              <a:buClr>
                <a:srgbClr val="EBF25A"/>
              </a:buClr>
              <a:buSzPct val="80000"/>
              <a:buFont typeface="Wingdings 3" charset="2"/>
              <a:buBlip>
                <a:blip r:embed="rId3"/>
              </a:buBlip>
            </a:pPr>
            <a:r>
              <a:rPr lang="en-US" altLang="zh-CN" sz="2800" dirty="0">
                <a:solidFill>
                  <a:schemeClr val="tx1"/>
                </a:solidFill>
                <a:latin typeface="Arial Narrow" panose="020B0606020202030204" pitchFamily="34" charset="0"/>
                <a:ea typeface="宋体"/>
              </a:rPr>
              <a:t>Is there a way to implant the new architecture into the system automati</a:t>
            </a:r>
            <a:r>
              <a:rPr lang="en-US" sz="2400" dirty="0">
                <a:solidFill>
                  <a:schemeClr val="tx1"/>
                </a:solidFill>
                <a:latin typeface="Arial Narrow" panose="020B0606020202030204" pitchFamily="34" charset="0"/>
              </a:rPr>
              <a:t>cally？</a:t>
            </a:r>
          </a:p>
          <a:p>
            <a:endParaRPr lang="en-US" sz="1200" dirty="0">
              <a:solidFill>
                <a:schemeClr val="tx1"/>
              </a:solidFill>
            </a:endParaRPr>
          </a:p>
          <a:p>
            <a:endParaRPr lang="en-US" sz="1200" dirty="0">
              <a:solidFill>
                <a:schemeClr val="tx1"/>
              </a:solidFill>
            </a:endParaRPr>
          </a:p>
        </p:txBody>
      </p:sp>
      <p:grpSp>
        <p:nvGrpSpPr>
          <p:cNvPr id="2" name="组合 1"/>
          <p:cNvGrpSpPr/>
          <p:nvPr/>
        </p:nvGrpSpPr>
        <p:grpSpPr>
          <a:xfrm>
            <a:off x="4847202" y="3302758"/>
            <a:ext cx="4651639" cy="1787444"/>
            <a:chOff x="5379465" y="3603009"/>
            <a:chExt cx="4651639" cy="1787444"/>
          </a:xfrm>
        </p:grpSpPr>
        <p:sp>
          <p:nvSpPr>
            <p:cNvPr id="21" name="Oval 4"/>
            <p:cNvSpPr>
              <a:spLocks noChangeArrowheads="1"/>
            </p:cNvSpPr>
            <p:nvPr/>
          </p:nvSpPr>
          <p:spPr bwMode="auto">
            <a:xfrm>
              <a:off x="6788245" y="4861363"/>
              <a:ext cx="1743786" cy="529090"/>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sz="1400" b="1" dirty="0">
                  <a:solidFill>
                    <a:schemeClr val="bg1"/>
                  </a:solidFill>
                  <a:latin typeface="Arial" panose="020B0604020202020204" pitchFamily="34" charset="0"/>
                  <a:ea typeface="宋体" pitchFamily="2" charset="-122"/>
                  <a:cs typeface="Arial" panose="020B0604020202020204" pitchFamily="34" charset="0"/>
                </a:rPr>
                <a:t>Legacy </a:t>
              </a:r>
            </a:p>
            <a:p>
              <a:pPr algn="ctr">
                <a:defRPr/>
              </a:pPr>
              <a:r>
                <a:rPr lang="en-US" altLang="zh-CN" sz="1400" b="1" dirty="0">
                  <a:solidFill>
                    <a:schemeClr val="bg1"/>
                  </a:solidFill>
                  <a:latin typeface="Arial" panose="020B0604020202020204" pitchFamily="34" charset="0"/>
                  <a:ea typeface="宋体" pitchFamily="2" charset="-122"/>
                  <a:cs typeface="Arial" panose="020B0604020202020204" pitchFamily="34" charset="0"/>
                </a:rPr>
                <a:t>System</a:t>
              </a:r>
            </a:p>
          </p:txBody>
        </p:sp>
        <p:sp>
          <p:nvSpPr>
            <p:cNvPr id="22" name="Oval 5"/>
            <p:cNvSpPr>
              <a:spLocks noChangeArrowheads="1"/>
            </p:cNvSpPr>
            <p:nvPr/>
          </p:nvSpPr>
          <p:spPr bwMode="auto">
            <a:xfrm>
              <a:off x="5379465" y="3751795"/>
              <a:ext cx="1711063" cy="529090"/>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sz="1400" b="1" dirty="0">
                  <a:solidFill>
                    <a:schemeClr val="bg1"/>
                  </a:solidFill>
                  <a:latin typeface="+mj-lt"/>
                </a:rPr>
                <a:t>Old </a:t>
              </a:r>
            </a:p>
            <a:p>
              <a:pPr algn="ctr"/>
              <a:r>
                <a:rPr lang="en-US" altLang="zh-CN" sz="1400" b="1" dirty="0">
                  <a:solidFill>
                    <a:schemeClr val="bg1"/>
                  </a:solidFill>
                  <a:latin typeface="+mj-lt"/>
                </a:rPr>
                <a:t>Architecture</a:t>
              </a:r>
            </a:p>
          </p:txBody>
        </p:sp>
        <p:sp>
          <p:nvSpPr>
            <p:cNvPr id="23" name="Oval 6"/>
            <p:cNvSpPr>
              <a:spLocks noChangeArrowheads="1"/>
            </p:cNvSpPr>
            <p:nvPr/>
          </p:nvSpPr>
          <p:spPr bwMode="auto">
            <a:xfrm>
              <a:off x="8320041" y="3751795"/>
              <a:ext cx="1711063" cy="529090"/>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sz="1400" b="1" dirty="0">
                  <a:solidFill>
                    <a:schemeClr val="bg1"/>
                  </a:solidFill>
                  <a:latin typeface="Tahoma" pitchFamily="34" charset="0"/>
                </a:rPr>
                <a:t>New </a:t>
              </a:r>
            </a:p>
            <a:p>
              <a:pPr algn="ctr"/>
              <a:r>
                <a:rPr lang="en-US" altLang="zh-CN" sz="1400" b="1" dirty="0">
                  <a:solidFill>
                    <a:schemeClr val="bg1"/>
                  </a:solidFill>
                  <a:latin typeface="Tahoma" pitchFamily="34" charset="0"/>
                </a:rPr>
                <a:t>Architecture </a:t>
              </a:r>
            </a:p>
          </p:txBody>
        </p:sp>
        <p:sp>
          <p:nvSpPr>
            <p:cNvPr id="24" name="AutoShape 17"/>
            <p:cNvSpPr>
              <a:spLocks noChangeArrowheads="1"/>
            </p:cNvSpPr>
            <p:nvPr/>
          </p:nvSpPr>
          <p:spPr bwMode="auto">
            <a:xfrm>
              <a:off x="7265536" y="3893471"/>
              <a:ext cx="921856" cy="210633"/>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sz="1400">
                <a:latin typeface="Arial" charset="0"/>
              </a:endParaRPr>
            </a:p>
          </p:txBody>
        </p:sp>
        <p:sp>
          <p:nvSpPr>
            <p:cNvPr id="25" name="AutoShape 20"/>
            <p:cNvSpPr>
              <a:spLocks noChangeArrowheads="1"/>
            </p:cNvSpPr>
            <p:nvPr/>
          </p:nvSpPr>
          <p:spPr bwMode="auto">
            <a:xfrm rot="13733784">
              <a:off x="6501071" y="4412642"/>
              <a:ext cx="739723" cy="263069"/>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sz="1400">
                <a:latin typeface="Arial" charset="0"/>
              </a:endParaRPr>
            </a:p>
          </p:txBody>
        </p:sp>
        <p:sp>
          <p:nvSpPr>
            <p:cNvPr id="26" name="AutoShape 21"/>
            <p:cNvSpPr>
              <a:spLocks noChangeArrowheads="1"/>
            </p:cNvSpPr>
            <p:nvPr/>
          </p:nvSpPr>
          <p:spPr bwMode="auto">
            <a:xfrm rot="7866216" flipV="1">
              <a:off x="8169776" y="4449001"/>
              <a:ext cx="739723" cy="263069"/>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sz="1400">
                <a:latin typeface="Arial" charset="0"/>
              </a:endParaRPr>
            </a:p>
          </p:txBody>
        </p:sp>
        <p:sp>
          <p:nvSpPr>
            <p:cNvPr id="27" name="Rectangle 29"/>
            <p:cNvSpPr>
              <a:spLocks noChangeArrowheads="1"/>
            </p:cNvSpPr>
            <p:nvPr/>
          </p:nvSpPr>
          <p:spPr bwMode="auto">
            <a:xfrm>
              <a:off x="7265536" y="3603009"/>
              <a:ext cx="922971" cy="282098"/>
            </a:xfrm>
            <a:prstGeom prst="rect">
              <a:avLst/>
            </a:prstGeom>
            <a:noFill/>
            <a:ln w="9525">
              <a:noFill/>
              <a:miter lim="800000"/>
              <a:headEnd/>
              <a:tailEnd/>
            </a:ln>
          </p:spPr>
          <p:txBody>
            <a:bodyPr wrap="none" anchor="ctr"/>
            <a:lstStyle/>
            <a:p>
              <a:pPr algn="ctr"/>
              <a:r>
                <a:rPr lang="en-US" altLang="zh-CN" sz="1100" dirty="0">
                  <a:effectLst>
                    <a:outerShdw blurRad="38100" dist="38100" dir="2700000" algn="tl">
                      <a:srgbClr val="000000">
                        <a:alpha val="43137"/>
                      </a:srgbClr>
                    </a:outerShdw>
                  </a:effectLst>
                  <a:latin typeface="Tahoma" pitchFamily="34" charset="0"/>
                </a:rPr>
                <a:t>Architecture </a:t>
              </a:r>
            </a:p>
            <a:p>
              <a:pPr algn="ctr"/>
              <a:r>
                <a:rPr lang="en-US" altLang="zh-CN" sz="1100" dirty="0">
                  <a:effectLst>
                    <a:outerShdw blurRad="38100" dist="38100" dir="2700000" algn="tl">
                      <a:srgbClr val="000000">
                        <a:alpha val="43137"/>
                      </a:srgbClr>
                    </a:outerShdw>
                  </a:effectLst>
                  <a:latin typeface="Tahoma" pitchFamily="34" charset="0"/>
                </a:rPr>
                <a:t>Transformation</a:t>
              </a:r>
            </a:p>
          </p:txBody>
        </p:sp>
        <p:sp>
          <p:nvSpPr>
            <p:cNvPr id="28" name="Rectangle 30"/>
            <p:cNvSpPr>
              <a:spLocks noChangeArrowheads="1"/>
            </p:cNvSpPr>
            <p:nvPr/>
          </p:nvSpPr>
          <p:spPr bwMode="auto">
            <a:xfrm>
              <a:off x="8543298" y="4527878"/>
              <a:ext cx="921856" cy="210633"/>
            </a:xfrm>
            <a:prstGeom prst="rect">
              <a:avLst/>
            </a:prstGeom>
            <a:noFill/>
            <a:ln w="9525">
              <a:noFill/>
              <a:miter lim="800000"/>
              <a:headEnd/>
              <a:tailEnd/>
            </a:ln>
          </p:spPr>
          <p:txBody>
            <a:bodyPr wrap="none" anchor="ctr"/>
            <a:lstStyle/>
            <a:p>
              <a:pPr algn="ctr"/>
              <a:r>
                <a:rPr lang="en-US" altLang="zh-CN" sz="1100" b="1" dirty="0">
                  <a:latin typeface="Tahoma" pitchFamily="34" charset="0"/>
                </a:rPr>
                <a:t>         </a:t>
              </a:r>
              <a:r>
                <a:rPr lang="en-US" altLang="zh-CN" sz="1100" dirty="0">
                  <a:effectLst>
                    <a:outerShdw blurRad="38100" dist="38100" dir="2700000" algn="tl">
                      <a:srgbClr val="000000">
                        <a:alpha val="43137"/>
                      </a:srgbClr>
                    </a:outerShdw>
                  </a:effectLst>
                  <a:latin typeface="Tahoma" pitchFamily="34" charset="0"/>
                </a:rPr>
                <a:t>Architecture </a:t>
              </a:r>
            </a:p>
            <a:p>
              <a:pPr algn="ctr"/>
              <a:r>
                <a:rPr lang="en-US" altLang="zh-CN" sz="1100" dirty="0">
                  <a:effectLst>
                    <a:outerShdw blurRad="38100" dist="38100" dir="2700000" algn="tl">
                      <a:srgbClr val="000000">
                        <a:alpha val="43137"/>
                      </a:srgbClr>
                    </a:outerShdw>
                  </a:effectLst>
                  <a:latin typeface="Tahoma" pitchFamily="34" charset="0"/>
                </a:rPr>
                <a:t>Implantation</a:t>
              </a:r>
            </a:p>
          </p:txBody>
        </p:sp>
        <p:sp>
          <p:nvSpPr>
            <p:cNvPr id="29" name="Rectangle 31"/>
            <p:cNvSpPr>
              <a:spLocks noChangeArrowheads="1"/>
            </p:cNvSpPr>
            <p:nvPr/>
          </p:nvSpPr>
          <p:spPr bwMode="auto">
            <a:xfrm>
              <a:off x="6027051" y="4564395"/>
              <a:ext cx="921856" cy="210633"/>
            </a:xfrm>
            <a:prstGeom prst="rect">
              <a:avLst/>
            </a:prstGeom>
            <a:noFill/>
            <a:ln w="9525">
              <a:noFill/>
              <a:miter lim="800000"/>
              <a:headEnd/>
              <a:tailEnd/>
            </a:ln>
          </p:spPr>
          <p:txBody>
            <a:bodyPr wrap="none" anchor="ctr"/>
            <a:lstStyle/>
            <a:p>
              <a:pPr algn="ctr"/>
              <a:r>
                <a:rPr lang="en-US" altLang="zh-CN" sz="1100" dirty="0">
                  <a:effectLst>
                    <a:outerShdw blurRad="38100" dist="38100" dir="2700000" algn="tl">
                      <a:srgbClr val="000000">
                        <a:alpha val="43137"/>
                      </a:srgbClr>
                    </a:outerShdw>
                  </a:effectLst>
                  <a:latin typeface="Tahoma" pitchFamily="34" charset="0"/>
                </a:rPr>
                <a:t>Architecture      </a:t>
              </a:r>
            </a:p>
            <a:p>
              <a:pPr algn="r"/>
              <a:r>
                <a:rPr lang="en-US" altLang="zh-CN" sz="1100" dirty="0">
                  <a:effectLst>
                    <a:outerShdw blurRad="38100" dist="38100" dir="2700000" algn="tl">
                      <a:srgbClr val="000000">
                        <a:alpha val="43137"/>
                      </a:srgbClr>
                    </a:outerShdw>
                  </a:effectLst>
                  <a:latin typeface="Tahoma" pitchFamily="34" charset="0"/>
                </a:rPr>
                <a:t>     Recovery</a:t>
              </a:r>
            </a:p>
          </p:txBody>
        </p:sp>
      </p:grpSp>
      <p:sp>
        <p:nvSpPr>
          <p:cNvPr id="30" name="矩形 29"/>
          <p:cNvSpPr/>
          <p:nvPr/>
        </p:nvSpPr>
        <p:spPr>
          <a:xfrm>
            <a:off x="1405095" y="5176537"/>
            <a:ext cx="9867148" cy="1384995"/>
          </a:xfrm>
          <a:prstGeom prst="rect">
            <a:avLst/>
          </a:prstGeom>
        </p:spPr>
        <p:txBody>
          <a:bodyPr wrap="square">
            <a:spAutoFit/>
          </a:bodyPr>
          <a:lstStyle/>
          <a:p>
            <a:pPr marL="609600" lvl="0" indent="-609600" fontAlgn="base">
              <a:spcAft>
                <a:spcPct val="0"/>
              </a:spcAft>
              <a:buClr>
                <a:srgbClr val="EBF25A"/>
              </a:buClr>
              <a:buSzPct val="80000"/>
              <a:buBlip>
                <a:blip r:embed="rId3"/>
              </a:buBlip>
            </a:pPr>
            <a:r>
              <a:rPr lang="en-US" altLang="zh-CN" sz="2800" dirty="0">
                <a:latin typeface="Arial Narrow" panose="020B0606020202030204" pitchFamily="34" charset="0"/>
                <a:ea typeface="宋体"/>
              </a:rPr>
              <a:t>How could we realize the three-steps automatically?  </a:t>
            </a:r>
            <a:endParaRPr lang="zh-CN" altLang="zh-CN" sz="2800" dirty="0">
              <a:latin typeface="Arial Narrow" panose="020B0606020202030204" pitchFamily="34" charset="0"/>
              <a:ea typeface="宋体"/>
            </a:endParaRPr>
          </a:p>
          <a:p>
            <a:pPr marL="609600" lvl="0" indent="-609600" fontAlgn="base">
              <a:spcAft>
                <a:spcPct val="0"/>
              </a:spcAft>
              <a:buClr>
                <a:srgbClr val="EBF25A"/>
              </a:buClr>
              <a:buSzPct val="80000"/>
              <a:buBlip>
                <a:blip r:embed="rId3"/>
              </a:buBlip>
            </a:pPr>
            <a:r>
              <a:rPr lang="en-US" altLang="zh-CN" sz="2800" dirty="0">
                <a:latin typeface="Arial Narrow" panose="020B0606020202030204" pitchFamily="34" charset="0"/>
                <a:ea typeface="宋体"/>
              </a:rPr>
              <a:t>Do you have any idea about how the three steps could be implemented automatically</a:t>
            </a:r>
            <a:r>
              <a:rPr lang="en-US" altLang="zh-CN" sz="2000" b="1" dirty="0">
                <a:ea typeface="宋体"/>
              </a:rPr>
              <a:t>?</a:t>
            </a:r>
            <a:endParaRPr lang="zh-CN" altLang="zh-CN" sz="2000" b="1" dirty="0">
              <a:ea typeface="宋体"/>
            </a:endParaRPr>
          </a:p>
        </p:txBody>
      </p:sp>
    </p:spTree>
    <p:extLst>
      <p:ext uri="{BB962C8B-B14F-4D97-AF65-F5344CB8AC3E}">
        <p14:creationId xmlns:p14="http://schemas.microsoft.com/office/powerpoint/2010/main" val="3170442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4011858" y="2193329"/>
            <a:ext cx="4766463" cy="2924352"/>
            <a:chOff x="4404833" y="2089987"/>
            <a:chExt cx="5575829" cy="3386496"/>
          </a:xfrm>
        </p:grpSpPr>
        <p:sp>
          <p:nvSpPr>
            <p:cNvPr id="3" name="AutoShape 21"/>
            <p:cNvSpPr>
              <a:spLocks noChangeArrowheads="1"/>
            </p:cNvSpPr>
            <p:nvPr/>
          </p:nvSpPr>
          <p:spPr bwMode="auto">
            <a:xfrm rot="7866216" flipV="1">
              <a:off x="6601954" y="3555217"/>
              <a:ext cx="1550853" cy="446494"/>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4" name="Rectangle 30"/>
            <p:cNvSpPr>
              <a:spLocks noChangeArrowheads="1"/>
            </p:cNvSpPr>
            <p:nvPr/>
          </p:nvSpPr>
          <p:spPr bwMode="auto">
            <a:xfrm>
              <a:off x="7383594" y="3668065"/>
              <a:ext cx="1564619" cy="441598"/>
            </a:xfrm>
            <a:prstGeom prst="rect">
              <a:avLst/>
            </a:prstGeom>
            <a:noFill/>
            <a:ln w="9525">
              <a:noFill/>
              <a:miter lim="800000"/>
              <a:headEnd/>
              <a:tailEnd/>
            </a:ln>
          </p:spPr>
          <p:txBody>
            <a:bodyPr wrap="none" anchor="ctr"/>
            <a:lstStyle/>
            <a:p>
              <a:pPr algn="ctr"/>
              <a:r>
                <a:rPr lang="en-US" altLang="zh-CN" sz="2000" b="1" dirty="0">
                  <a:latin typeface="Arial" panose="020B0604020202020204" pitchFamily="34" charset="0"/>
                  <a:cs typeface="Arial" panose="020B0604020202020204" pitchFamily="34" charset="0"/>
                </a:rPr>
                <a:t>         </a:t>
              </a: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Architecture </a:t>
              </a:r>
            </a:p>
            <a:p>
              <a:pPr algn="ct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Implantation</a:t>
              </a:r>
            </a:p>
          </p:txBody>
        </p:sp>
        <p:sp>
          <p:nvSpPr>
            <p:cNvPr id="5" name="Oval 4"/>
            <p:cNvSpPr>
              <a:spLocks noChangeArrowheads="1"/>
            </p:cNvSpPr>
            <p:nvPr/>
          </p:nvSpPr>
          <p:spPr bwMode="auto">
            <a:xfrm>
              <a:off x="4404833" y="4367228"/>
              <a:ext cx="2959639" cy="110925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sz="2400" b="1" dirty="0">
                  <a:solidFill>
                    <a:schemeClr val="bg1"/>
                  </a:solidFill>
                  <a:latin typeface="Arial Narrow" panose="020B0606020202030204" pitchFamily="34" charset="0"/>
                  <a:ea typeface="宋体" pitchFamily="2" charset="-122"/>
                  <a:cs typeface="Arial" panose="020B0604020202020204" pitchFamily="34" charset="0"/>
                </a:rPr>
                <a:t>Legacy System</a:t>
              </a:r>
            </a:p>
          </p:txBody>
        </p:sp>
        <p:sp>
          <p:nvSpPr>
            <p:cNvPr id="6" name="Oval 6"/>
            <p:cNvSpPr>
              <a:spLocks noChangeArrowheads="1"/>
            </p:cNvSpPr>
            <p:nvPr/>
          </p:nvSpPr>
          <p:spPr bwMode="auto">
            <a:xfrm>
              <a:off x="7076563" y="2089987"/>
              <a:ext cx="2904099" cy="110925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sz="2400" b="1" dirty="0">
                  <a:solidFill>
                    <a:schemeClr val="bg1"/>
                  </a:solidFill>
                  <a:latin typeface="Arial Narrow" panose="020B0606020202030204" pitchFamily="34" charset="0"/>
                  <a:cs typeface="Arial" panose="020B0604020202020204" pitchFamily="34" charset="0"/>
                </a:rPr>
                <a:t>New </a:t>
              </a:r>
            </a:p>
            <a:p>
              <a:pPr algn="ctr"/>
              <a:r>
                <a:rPr lang="en-US" altLang="zh-CN" sz="2400" b="1" dirty="0">
                  <a:solidFill>
                    <a:schemeClr val="bg1"/>
                  </a:solidFill>
                  <a:latin typeface="Arial Narrow" panose="020B0606020202030204" pitchFamily="34" charset="0"/>
                  <a:cs typeface="Arial" panose="020B0604020202020204" pitchFamily="34" charset="0"/>
                </a:rPr>
                <a:t>Architecture </a:t>
              </a:r>
            </a:p>
          </p:txBody>
        </p:sp>
      </p:grpSp>
      <p:grpSp>
        <p:nvGrpSpPr>
          <p:cNvPr id="7" name="组合 6"/>
          <p:cNvGrpSpPr/>
          <p:nvPr/>
        </p:nvGrpSpPr>
        <p:grpSpPr>
          <a:xfrm>
            <a:off x="1940212" y="1976725"/>
            <a:ext cx="4075590" cy="2353089"/>
            <a:chOff x="2013782" y="1729047"/>
            <a:chExt cx="4767643" cy="2724955"/>
          </a:xfrm>
        </p:grpSpPr>
        <p:sp>
          <p:nvSpPr>
            <p:cNvPr id="8" name="Oval 5"/>
            <p:cNvSpPr>
              <a:spLocks noChangeArrowheads="1"/>
            </p:cNvSpPr>
            <p:nvPr/>
          </p:nvSpPr>
          <p:spPr bwMode="auto">
            <a:xfrm>
              <a:off x="2013782" y="2040983"/>
              <a:ext cx="2904099" cy="110925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sz="2400" b="1" dirty="0">
                  <a:solidFill>
                    <a:schemeClr val="bg1"/>
                  </a:solidFill>
                  <a:latin typeface="Arial Narrow" panose="020B0606020202030204" pitchFamily="34" charset="0"/>
                  <a:cs typeface="Arial" panose="020B0604020202020204" pitchFamily="34" charset="0"/>
                </a:rPr>
                <a:t>Old </a:t>
              </a:r>
            </a:p>
            <a:p>
              <a:pPr algn="ctr"/>
              <a:r>
                <a:rPr lang="en-US" altLang="zh-CN" sz="2400" b="1" dirty="0">
                  <a:solidFill>
                    <a:schemeClr val="bg1"/>
                  </a:solidFill>
                  <a:latin typeface="Arial Narrow" panose="020B0606020202030204" pitchFamily="34" charset="0"/>
                  <a:cs typeface="Arial" panose="020B0604020202020204" pitchFamily="34" charset="0"/>
                </a:rPr>
                <a:t>Architecture</a:t>
              </a:r>
            </a:p>
          </p:txBody>
        </p:sp>
        <p:sp>
          <p:nvSpPr>
            <p:cNvPr id="9" name="AutoShape 17"/>
            <p:cNvSpPr>
              <a:spLocks noChangeArrowheads="1"/>
            </p:cNvSpPr>
            <p:nvPr/>
          </p:nvSpPr>
          <p:spPr bwMode="auto">
            <a:xfrm>
              <a:off x="5214914" y="2338011"/>
              <a:ext cx="1564619" cy="441598"/>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10" name="Rectangle 29"/>
            <p:cNvSpPr>
              <a:spLocks noChangeArrowheads="1"/>
            </p:cNvSpPr>
            <p:nvPr/>
          </p:nvSpPr>
          <p:spPr bwMode="auto">
            <a:xfrm>
              <a:off x="5214914" y="1729047"/>
              <a:ext cx="1566511" cy="591428"/>
            </a:xfrm>
            <a:prstGeom prst="rect">
              <a:avLst/>
            </a:prstGeom>
            <a:noFill/>
            <a:ln w="9525">
              <a:noFill/>
              <a:miter lim="800000"/>
              <a:headEnd/>
              <a:tailEnd/>
            </a:ln>
          </p:spPr>
          <p:txBody>
            <a:bodyPr wrap="none" anchor="ctr"/>
            <a:lstStyle/>
            <a:p>
              <a:pPr algn="ct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Architecture </a:t>
              </a:r>
            </a:p>
            <a:p>
              <a:pPr algn="ct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Transformation</a:t>
              </a:r>
            </a:p>
          </p:txBody>
        </p:sp>
        <p:sp>
          <p:nvSpPr>
            <p:cNvPr id="11" name="AutoShape 20"/>
            <p:cNvSpPr>
              <a:spLocks noChangeArrowheads="1"/>
            </p:cNvSpPr>
            <p:nvPr/>
          </p:nvSpPr>
          <p:spPr bwMode="auto">
            <a:xfrm rot="13733784">
              <a:off x="3774279" y="3468822"/>
              <a:ext cx="1523866" cy="446494"/>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12" name="Rectangle 31"/>
            <p:cNvSpPr>
              <a:spLocks noChangeArrowheads="1"/>
            </p:cNvSpPr>
            <p:nvPr/>
          </p:nvSpPr>
          <p:spPr bwMode="auto">
            <a:xfrm>
              <a:off x="3112897" y="3744625"/>
              <a:ext cx="1564619" cy="441598"/>
            </a:xfrm>
            <a:prstGeom prst="rect">
              <a:avLst/>
            </a:prstGeom>
            <a:noFill/>
            <a:ln w="9525">
              <a:noFill/>
              <a:miter lim="800000"/>
              <a:headEnd/>
              <a:tailEnd/>
            </a:ln>
          </p:spPr>
          <p:txBody>
            <a:bodyPr wrap="none" anchor="ctr"/>
            <a:lstStyle/>
            <a:p>
              <a:pPr algn="ct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Architecture      </a:t>
              </a:r>
            </a:p>
            <a:p>
              <a:pPr algn="r"/>
              <a:r>
                <a:rPr lang="en-US" altLang="zh-C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Recovery</a:t>
              </a:r>
            </a:p>
          </p:txBody>
        </p:sp>
      </p:grpSp>
      <p:sp>
        <p:nvSpPr>
          <p:cNvPr id="13" name="矩形 12"/>
          <p:cNvSpPr/>
          <p:nvPr/>
        </p:nvSpPr>
        <p:spPr>
          <a:xfrm>
            <a:off x="150191" y="4097160"/>
            <a:ext cx="4107878" cy="2815066"/>
          </a:xfrm>
          <a:prstGeom prst="rect">
            <a:avLst/>
          </a:prstGeom>
        </p:spPr>
        <p:txBody>
          <a:bodyPr wrap="square">
            <a:spAutoFit/>
          </a:bodyPr>
          <a:lstStyle/>
          <a:p>
            <a:pPr>
              <a:lnSpc>
                <a:spcPct val="107000"/>
              </a:lnSpc>
              <a:spcAft>
                <a:spcPts val="600"/>
              </a:spcAft>
            </a:pPr>
            <a:r>
              <a:rPr lang="en-US" altLang="zh-CN" b="1" dirty="0">
                <a:ea typeface="宋体" panose="02010600030101010101" pitchFamily="2" charset="-122"/>
                <a:cs typeface="Arial" panose="020B0604020202020204" pitchFamily="34" charset="0"/>
              </a:rPr>
              <a:t>Architecture Recovery</a:t>
            </a:r>
            <a:endParaRPr lang="zh-CN" altLang="zh-CN" dirty="0">
              <a:ea typeface="宋体" panose="02010600030101010101" pitchFamily="2" charset="-122"/>
              <a:cs typeface="Arial" panose="020B0604020202020204" pitchFamily="34"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Arial" panose="020B0604020202020204" pitchFamily="34" charset="0"/>
              </a:rPr>
              <a:t>It takes all the system source code and documents (if necessary) as input, and have the architectural structure of the system as output. </a:t>
            </a:r>
            <a:endParaRPr lang="zh-CN" altLang="zh-CN" dirty="0">
              <a:latin typeface="Arial" panose="020B0604020202020204" pitchFamily="34" charset="0"/>
              <a:ea typeface="宋体" panose="02010600030101010101" pitchFamily="2" charset="-122"/>
              <a:cs typeface="Arial" panose="020B0604020202020204" pitchFamily="34"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Arial" panose="020B0604020202020204" pitchFamily="34" charset="0"/>
              </a:rPr>
              <a:t>In this case, the language construction must be well studied, and the style of the target architecture must be well defined.</a:t>
            </a:r>
            <a:endParaRPr lang="zh-CN" altLang="zh-CN" dirty="0">
              <a:latin typeface="Arial" panose="020B0604020202020204" pitchFamily="34" charset="0"/>
              <a:ea typeface="宋体" panose="02010600030101010101" pitchFamily="2" charset="-122"/>
              <a:cs typeface="Arial" panose="020B0604020202020204" pitchFamily="34" charset="0"/>
            </a:endParaRPr>
          </a:p>
        </p:txBody>
      </p:sp>
      <p:sp>
        <p:nvSpPr>
          <p:cNvPr id="14" name="矩形 13"/>
          <p:cNvSpPr/>
          <p:nvPr/>
        </p:nvSpPr>
        <p:spPr>
          <a:xfrm>
            <a:off x="1940212" y="141116"/>
            <a:ext cx="8909757" cy="1651093"/>
          </a:xfrm>
          <a:prstGeom prst="rect">
            <a:avLst/>
          </a:prstGeom>
        </p:spPr>
        <p:txBody>
          <a:bodyPr wrap="square">
            <a:spAutoFit/>
          </a:bodyPr>
          <a:lstStyle/>
          <a:p>
            <a:pPr>
              <a:lnSpc>
                <a:spcPct val="107000"/>
              </a:lnSpc>
              <a:spcAft>
                <a:spcPts val="600"/>
              </a:spcAft>
            </a:pPr>
            <a:r>
              <a:rPr lang="en-US" altLang="zh-CN" b="1" dirty="0">
                <a:ea typeface="宋体" panose="02010600030101010101" pitchFamily="2" charset="-122"/>
                <a:cs typeface="Times New Roman" panose="02020603050405020304" pitchFamily="18" charset="0"/>
              </a:rPr>
              <a:t>Architecture transformation:</a:t>
            </a:r>
            <a:r>
              <a:rPr lang="en-US" altLang="zh-CN" dirty="0">
                <a:ea typeface="宋体" panose="02010600030101010101" pitchFamily="2" charset="-122"/>
                <a:cs typeface="Times New Roman" panose="02020603050405020304" pitchFamily="18" charset="0"/>
              </a:rPr>
              <a:t> </a:t>
            </a:r>
            <a:endParaRPr lang="zh-CN" altLang="zh-CN" dirty="0">
              <a:ea typeface="宋体" panose="02010600030101010101" pitchFamily="2" charset="-122"/>
              <a:cs typeface="Times New Roman" panose="02020603050405020304" pitchFamily="18"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Arial" panose="020B0604020202020204" pitchFamily="34" charset="0"/>
              </a:rPr>
              <a:t>Regarding to the architecture transformation, a clear picture must be made, about the style and presentation of the source architecture recovered, and about the style and presentation of the target architecture, an algorithm must be developed to transform the source architecture into the target one automatically.</a:t>
            </a:r>
            <a:endParaRPr lang="zh-CN" altLang="zh-CN" dirty="0">
              <a:effectLst/>
              <a:latin typeface="Arial" panose="020B0604020202020204" pitchFamily="34" charset="0"/>
              <a:ea typeface="宋体" panose="02010600030101010101" pitchFamily="2" charset="-122"/>
              <a:cs typeface="Arial" panose="020B0604020202020204" pitchFamily="34" charset="0"/>
            </a:endParaRPr>
          </a:p>
        </p:txBody>
      </p:sp>
      <p:sp>
        <p:nvSpPr>
          <p:cNvPr id="15" name="矩形 14"/>
          <p:cNvSpPr/>
          <p:nvPr/>
        </p:nvSpPr>
        <p:spPr>
          <a:xfrm>
            <a:off x="7033607" y="4240577"/>
            <a:ext cx="4972597" cy="2565831"/>
          </a:xfrm>
          <a:prstGeom prst="rect">
            <a:avLst/>
          </a:prstGeom>
        </p:spPr>
        <p:txBody>
          <a:bodyPr wrap="square">
            <a:spAutoFit/>
          </a:bodyPr>
          <a:lstStyle/>
          <a:p>
            <a:pPr>
              <a:lnSpc>
                <a:spcPct val="107000"/>
              </a:lnSpc>
              <a:spcAft>
                <a:spcPts val="800"/>
              </a:spcAft>
            </a:pPr>
            <a:r>
              <a:rPr lang="en-US" altLang="zh-CN" b="1" dirty="0">
                <a:ea typeface="宋体" panose="02010600030101010101" pitchFamily="2" charset="-122"/>
                <a:cs typeface="Times New Roman" panose="02020603050405020304" pitchFamily="18" charset="0"/>
              </a:rPr>
              <a:t>Architecture implantation</a:t>
            </a:r>
            <a:endParaRPr lang="zh-CN" altLang="zh-CN" dirty="0">
              <a:ea typeface="宋体" panose="02010600030101010101" pitchFamily="2" charset="-122"/>
              <a:cs typeface="Times New Roman" panose="02020603050405020304" pitchFamily="18" charset="0"/>
            </a:endParaRPr>
          </a:p>
          <a:p>
            <a:pPr>
              <a:lnSpc>
                <a:spcPct val="107000"/>
              </a:lnSpc>
              <a:spcAft>
                <a:spcPts val="300"/>
              </a:spcAft>
            </a:pPr>
            <a:r>
              <a:rPr lang="en-US" altLang="zh-CN" dirty="0">
                <a:latin typeface="Arial" panose="020B0604020202020204" pitchFamily="34" charset="0"/>
                <a:ea typeface="宋体" panose="02010600030101010101" pitchFamily="2" charset="-122"/>
                <a:cs typeface="Arial" panose="020B0604020202020204" pitchFamily="34" charset="0"/>
              </a:rPr>
              <a:t>Architecture implantation implies to put the new architecture and the legacy source code together. Actually, it is to build a link between the </a:t>
            </a:r>
            <a:r>
              <a:rPr lang="en-US" altLang="zh-CN" u="sng" dirty="0">
                <a:latin typeface="Arial" panose="020B0604020202020204" pitchFamily="34" charset="0"/>
                <a:ea typeface="宋体" panose="02010600030101010101" pitchFamily="2" charset="-122"/>
                <a:cs typeface="Arial" panose="020B0604020202020204" pitchFamily="34" charset="0"/>
              </a:rPr>
              <a:t>software components</a:t>
            </a:r>
            <a:r>
              <a:rPr lang="en-US" altLang="zh-CN" dirty="0">
                <a:latin typeface="Arial" panose="020B0604020202020204" pitchFamily="34" charset="0"/>
                <a:ea typeface="宋体" panose="02010600030101010101" pitchFamily="2" charset="-122"/>
                <a:cs typeface="Arial" panose="020B0604020202020204" pitchFamily="34" charset="0"/>
              </a:rPr>
              <a:t> of the system in source code and the </a:t>
            </a:r>
            <a:r>
              <a:rPr lang="en-US" altLang="zh-CN" u="sng" dirty="0">
                <a:latin typeface="Arial" panose="020B0604020202020204" pitchFamily="34" charset="0"/>
                <a:ea typeface="宋体" panose="02010600030101010101" pitchFamily="2" charset="-122"/>
                <a:cs typeface="Arial" panose="020B0604020202020204" pitchFamily="34" charset="0"/>
              </a:rPr>
              <a:t>component description</a:t>
            </a:r>
            <a:r>
              <a:rPr lang="en-US" altLang="zh-CN" dirty="0">
                <a:latin typeface="Arial" panose="020B0604020202020204" pitchFamily="34" charset="0"/>
                <a:ea typeface="宋体" panose="02010600030101010101" pitchFamily="2" charset="-122"/>
                <a:cs typeface="Arial" panose="020B0604020202020204" pitchFamily="34" charset="0"/>
              </a:rPr>
              <a:t> in the software architecture, the same to the relationships between components. </a:t>
            </a:r>
            <a:endParaRPr lang="zh-CN" altLang="zh-CN" dirty="0">
              <a:effectLst/>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721932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0" name="图片 1">
            <a:extLst>
              <a:ext uri="{FF2B5EF4-FFF2-40B4-BE49-F238E27FC236}">
                <a16:creationId xmlns:a16="http://schemas.microsoft.com/office/drawing/2014/main" id="{D7E06356-864C-70A9-B415-E16BE31E0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451" y="547896"/>
            <a:ext cx="7129687" cy="5525658"/>
          </a:xfrm>
          <a:prstGeom prst="rect">
            <a:avLst/>
          </a:prstGeom>
        </p:spPr>
      </p:pic>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6" name="肘形连接符 25"/>
          <p:cNvCxnSpPr>
            <a:stCxn id="24" idx="1"/>
          </p:cNvCxnSpPr>
          <p:nvPr/>
        </p:nvCxnSpPr>
        <p:spPr>
          <a:xfrm rot="10800000" flipH="1" flipV="1">
            <a:off x="1835326" y="979449"/>
            <a:ext cx="3330506" cy="1522180"/>
          </a:xfrm>
          <a:prstGeom prst="bentConnector3">
            <a:avLst>
              <a:gd name="adj1" fmla="val -686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42" idx="1"/>
          </p:cNvCxnSpPr>
          <p:nvPr/>
        </p:nvCxnSpPr>
        <p:spPr>
          <a:xfrm rot="10800000" flipH="1" flipV="1">
            <a:off x="1835325" y="979449"/>
            <a:ext cx="2456447" cy="2877084"/>
          </a:xfrm>
          <a:prstGeom prst="bentConnector3">
            <a:avLst>
              <a:gd name="adj1" fmla="val -930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4" idx="1"/>
            <a:endCxn id="43" idx="1"/>
          </p:cNvCxnSpPr>
          <p:nvPr/>
        </p:nvCxnSpPr>
        <p:spPr>
          <a:xfrm rot="10800000" flipH="1" flipV="1">
            <a:off x="1835325" y="979448"/>
            <a:ext cx="1511105" cy="4310129"/>
          </a:xfrm>
          <a:prstGeom prst="bentConnector3">
            <a:avLst>
              <a:gd name="adj1" fmla="val -15128"/>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2935732" y="1076057"/>
            <a:ext cx="7847565" cy="353395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Tree>
    <p:extLst>
      <p:ext uri="{BB962C8B-B14F-4D97-AF65-F5344CB8AC3E}">
        <p14:creationId xmlns:p14="http://schemas.microsoft.com/office/powerpoint/2010/main" val="31026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2095499" y="298932"/>
            <a:ext cx="9448801" cy="603250"/>
          </a:xfrm>
        </p:spPr>
        <p:txBody>
          <a:bodyPr>
            <a:normAutofit fontScale="90000"/>
          </a:bodyPr>
          <a:lstStyle/>
          <a:p>
            <a:pPr>
              <a:defRPr/>
            </a:pP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Q&amp;A</a:t>
            </a:r>
            <a:r>
              <a:rPr lang="zh-CN" altLang="en-US" b="1" dirty="0">
                <a:solidFill>
                  <a:srgbClr val="C00000"/>
                </a:solidFill>
                <a:effectLst>
                  <a:outerShdw blurRad="38100" dist="38100" dir="2700000" algn="tl">
                    <a:srgbClr val="000000">
                      <a:alpha val="43137"/>
                    </a:srgbClr>
                  </a:outerShdw>
                </a:effectLst>
                <a:latin typeface="Arial Narrow" panose="020B0606020202030204" pitchFamily="34" charset="0"/>
              </a:rPr>
              <a:t>： </a:t>
            </a:r>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System Complexity: Problems&amp;</a:t>
            </a:r>
            <a:r>
              <a:rPr lang="zh-CN" altLang="en-US" b="1" dirty="0">
                <a:solidFill>
                  <a:srgbClr val="002060"/>
                </a:solidFill>
                <a:effectLst>
                  <a:outerShdw blurRad="38100" dist="38100" dir="2700000" algn="tl">
                    <a:srgbClr val="000000">
                      <a:alpha val="43137"/>
                    </a:srgbClr>
                  </a:outerShdw>
                </a:effectLst>
                <a:latin typeface="Arial Narrow" panose="020B0606020202030204" pitchFamily="34" charset="0"/>
              </a:rPr>
              <a:t> </a:t>
            </a:r>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Solution</a:t>
            </a:r>
            <a:endParaRPr lang="en-US" altLang="en-US" b="1"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6147" name="内容占位符 2"/>
          <p:cNvSpPr>
            <a:spLocks noGrp="1"/>
          </p:cNvSpPr>
          <p:nvPr>
            <p:ph idx="1"/>
          </p:nvPr>
        </p:nvSpPr>
        <p:spPr>
          <a:xfrm>
            <a:off x="1787556" y="1038225"/>
            <a:ext cx="10083736" cy="5219217"/>
          </a:xfrm>
          <a:solidFill>
            <a:srgbClr val="E7EED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2500" lnSpcReduction="20000"/>
          </a:bodyPr>
          <a:lstStyle/>
          <a:p>
            <a:pPr>
              <a:buFont typeface="+mj-lt"/>
              <a:buAutoNum type="arabicPeriod"/>
            </a:pPr>
            <a:endParaRPr lang="en-US" altLang="zh-CN" sz="900" b="1" dirty="0">
              <a:latin typeface="Arial Narrow" panose="020B0606020202030204" pitchFamily="34" charset="0"/>
            </a:endParaRPr>
          </a:p>
          <a:p>
            <a:pPr>
              <a:buFont typeface="+mj-lt"/>
              <a:buAutoNum type="arabicPeriod"/>
            </a:pPr>
            <a:r>
              <a:rPr lang="en-US" altLang="zh-CN" sz="2800" b="1" dirty="0">
                <a:latin typeface="Arial Narrow" panose="020B0606020202030204" pitchFamily="34" charset="0"/>
              </a:rPr>
              <a:t>What is the second software crisis?</a:t>
            </a:r>
          </a:p>
          <a:p>
            <a:pPr>
              <a:buFont typeface="+mj-lt"/>
              <a:buAutoNum type="arabicPeriod"/>
            </a:pPr>
            <a:r>
              <a:rPr lang="en-US" altLang="zh-CN" sz="2800" b="1" dirty="0">
                <a:latin typeface="Arial Narrow" panose="020B0606020202030204" pitchFamily="34" charset="0"/>
              </a:rPr>
              <a:t> What is software system?</a:t>
            </a:r>
          </a:p>
          <a:p>
            <a:pPr>
              <a:buFont typeface="+mj-lt"/>
              <a:buAutoNum type="arabicPeriod"/>
            </a:pPr>
            <a:r>
              <a:rPr lang="en-US" altLang="zh-CN" sz="2800" b="1" dirty="0">
                <a:latin typeface="Arial Narrow" panose="020B0606020202030204" pitchFamily="34" charset="0"/>
              </a:rPr>
              <a:t> Why software maintenance is necessary?</a:t>
            </a:r>
          </a:p>
          <a:p>
            <a:pPr>
              <a:buFont typeface="+mj-lt"/>
              <a:buAutoNum type="arabicPeriod"/>
            </a:pPr>
            <a:r>
              <a:rPr lang="en-US" altLang="zh-CN" sz="2800" b="1" dirty="0">
                <a:latin typeface="Arial Narrow" panose="020B0606020202030204" pitchFamily="34" charset="0"/>
              </a:rPr>
              <a:t>What is the Lehman’s law on system complexity?</a:t>
            </a:r>
          </a:p>
          <a:p>
            <a:pPr>
              <a:buFont typeface="+mj-lt"/>
              <a:buAutoNum type="arabicPeriod"/>
            </a:pPr>
            <a:r>
              <a:rPr lang="en-US" altLang="zh-CN" sz="2800" b="1" dirty="0">
                <a:latin typeface="Arial Narrow" panose="020B0606020202030204" pitchFamily="34" charset="0"/>
              </a:rPr>
              <a:t>Which two approaches are used to dealing with system complexity?</a:t>
            </a:r>
          </a:p>
          <a:p>
            <a:pPr>
              <a:buFont typeface="+mj-lt"/>
              <a:buAutoNum type="arabicPeriod"/>
            </a:pPr>
            <a:r>
              <a:rPr lang="en-US" altLang="zh-CN" sz="2800" b="1" dirty="0">
                <a:latin typeface="Arial Narrow" panose="020B0606020202030204" pitchFamily="34" charset="0"/>
              </a:rPr>
              <a:t>Does a single system have one and only one architecture?</a:t>
            </a:r>
          </a:p>
          <a:p>
            <a:pPr>
              <a:buFont typeface="+mj-lt"/>
              <a:buAutoNum type="arabicPeriod"/>
            </a:pPr>
            <a:r>
              <a:rPr lang="en-US" altLang="zh-CN" sz="2800" b="1" dirty="0">
                <a:latin typeface="Arial Narrow" panose="020B0606020202030204" pitchFamily="34" charset="0"/>
              </a:rPr>
              <a:t>Can't you change system architecture without modifying the system code?</a:t>
            </a:r>
          </a:p>
          <a:p>
            <a:pPr>
              <a:buFont typeface="+mj-lt"/>
              <a:buAutoNum type="arabicPeriod"/>
            </a:pPr>
            <a:r>
              <a:rPr lang="en-US" altLang="zh-CN" sz="2800" b="1" dirty="0">
                <a:latin typeface="Arial Narrow" panose="020B0606020202030204" pitchFamily="34" charset="0"/>
              </a:rPr>
              <a:t>Is there a way to recover system architecture automatically?</a:t>
            </a:r>
          </a:p>
          <a:p>
            <a:pPr>
              <a:buFont typeface="+mj-lt"/>
              <a:buAutoNum type="arabicPeriod"/>
            </a:pPr>
            <a:r>
              <a:rPr lang="en-US" altLang="zh-CN" sz="2800" b="1" dirty="0">
                <a:latin typeface="Arial Narrow" panose="020B0606020202030204" pitchFamily="34" charset="0"/>
              </a:rPr>
              <a:t>Is there a way to transform an old system architecture into a new one automatically?</a:t>
            </a:r>
          </a:p>
          <a:p>
            <a:pPr>
              <a:buFont typeface="+mj-lt"/>
              <a:buAutoNum type="arabicPeriod"/>
            </a:pPr>
            <a:r>
              <a:rPr lang="en-US" altLang="zh-CN" sz="2800" b="1" dirty="0">
                <a:latin typeface="Arial Narrow" panose="020B0606020202030204" pitchFamily="34" charset="0"/>
              </a:rPr>
              <a:t>Should a software architecture a fuzzy or concrete artifact? </a:t>
            </a:r>
            <a:endParaRPr lang="zh-CN" altLang="zh-CN" sz="2800" b="1" dirty="0">
              <a:latin typeface="Arial Narrow" panose="020B0606020202030204" pitchFamily="34" charset="0"/>
            </a:endParaRPr>
          </a:p>
          <a:p>
            <a:pPr>
              <a:buFont typeface="Verdana" panose="020B0604030504040204" pitchFamily="34" charset="0"/>
              <a:buAutoNum type="arabicPeriod"/>
              <a:defRPr/>
            </a:pPr>
            <a:endParaRPr lang="en-US" altLang="zh-CN" sz="2400" dirty="0">
              <a:latin typeface="Arial Narrow" panose="020B0606020202030204" pitchFamily="34" charset="0"/>
            </a:endParaRPr>
          </a:p>
          <a:p>
            <a:pPr>
              <a:buFont typeface="Verdana" panose="020B0604030504040204" pitchFamily="34" charset="0"/>
              <a:buAutoNum type="arabicPeriod"/>
              <a:defRPr/>
            </a:pPr>
            <a:endParaRPr lang="en-US" altLang="zh-CN" sz="2400" dirty="0">
              <a:latin typeface="Arial Narrow" panose="020B0606020202030204" pitchFamily="34" charset="0"/>
            </a:endParaRPr>
          </a:p>
          <a:p>
            <a:pPr>
              <a:buFont typeface="Verdana" panose="020B0604030504040204" pitchFamily="34" charset="0"/>
              <a:buAutoNum type="arabicPeriod"/>
              <a:defRPr/>
            </a:pPr>
            <a:endParaRPr lang="zh-CN" altLang="en-US" sz="2400" dirty="0">
              <a:latin typeface="Arial Narrow" panose="020B0606020202030204" pitchFamily="34" charset="0"/>
            </a:endParaRPr>
          </a:p>
          <a:p>
            <a:pPr>
              <a:buFont typeface="+mj-lt"/>
              <a:buAutoNum type="arabicPeriod"/>
            </a:pPr>
            <a:endParaRPr lang="en-US" altLang="zh-CN" dirty="0"/>
          </a:p>
          <a:p>
            <a:pPr>
              <a:buFont typeface="Verdana" panose="020B0604030504040204" pitchFamily="34" charset="0"/>
              <a:buAutoNum type="arabicPeriod"/>
              <a:defRPr/>
            </a:pPr>
            <a:endParaRPr lang="en-US" altLang="zh-CN" dirty="0">
              <a:latin typeface="Arial Narrow" panose="020B0606020202030204" pitchFamily="34" charset="0"/>
            </a:endParaRPr>
          </a:p>
          <a:p>
            <a:pPr>
              <a:buFont typeface="Verdana" panose="020B0604030504040204" pitchFamily="34" charset="0"/>
              <a:buAutoNum type="arabicPeriod"/>
              <a:defRPr/>
            </a:pPr>
            <a:endParaRPr lang="en-US" altLang="zh-CN" dirty="0">
              <a:latin typeface="Arial Narrow" panose="020B0606020202030204" pitchFamily="34" charset="0"/>
            </a:endParaRPr>
          </a:p>
          <a:p>
            <a:pPr>
              <a:buFont typeface="Verdana" panose="020B0604030504040204" pitchFamily="34" charset="0"/>
              <a:buAutoNum type="arabicPeriod"/>
              <a:defRPr/>
            </a:pPr>
            <a:endParaRPr lang="en-US" altLang="zh-CN" dirty="0">
              <a:latin typeface="Arial Narrow" panose="020B0606020202030204" pitchFamily="34" charset="0"/>
            </a:endParaRPr>
          </a:p>
        </p:txBody>
      </p:sp>
    </p:spTree>
    <p:extLst>
      <p:ext uri="{BB962C8B-B14F-4D97-AF65-F5344CB8AC3E}">
        <p14:creationId xmlns:p14="http://schemas.microsoft.com/office/powerpoint/2010/main" val="563383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2575" y="384176"/>
            <a:ext cx="10515600" cy="873124"/>
          </a:xfrm>
        </p:spPr>
        <p:txBody>
          <a:bodyPr/>
          <a:lstStyle/>
          <a:p>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Appendix:  </a:t>
            </a:r>
            <a:r>
              <a:rPr lang="en-US" altLang="zh-CN" b="1" dirty="0">
                <a:solidFill>
                  <a:srgbClr val="C00000"/>
                </a:solidFill>
                <a:effectLst>
                  <a:outerShdw blurRad="38100" dist="38100" dir="2700000" algn="tl">
                    <a:srgbClr val="000000">
                      <a:alpha val="43137"/>
                    </a:srgbClr>
                  </a:outerShdw>
                </a:effectLst>
              </a:rPr>
              <a:t>Microservice architecture</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562100" y="1149928"/>
            <a:ext cx="9791700" cy="5250872"/>
          </a:xfrm>
        </p:spPr>
        <p:txBody>
          <a:bodyPr>
            <a:normAutofit fontScale="77500" lnSpcReduction="20000"/>
          </a:bodyPr>
          <a:lstStyle/>
          <a:p>
            <a:pPr>
              <a:lnSpc>
                <a:spcPct val="120000"/>
              </a:lnSpc>
              <a:buClr>
                <a:srgbClr val="C00000"/>
              </a:buClr>
            </a:pPr>
            <a:r>
              <a:rPr lang="en-US" altLang="zh-CN" sz="2800" b="1" dirty="0">
                <a:solidFill>
                  <a:srgbClr val="C00000"/>
                </a:solidFill>
                <a:latin typeface="Arial" panose="020B0604020202020204" pitchFamily="34" charset="0"/>
                <a:cs typeface="Arial" panose="020B0604020202020204" pitchFamily="34" charset="0"/>
              </a:rPr>
              <a:t>Microservice architecture </a:t>
            </a:r>
            <a:r>
              <a:rPr lang="en-US" altLang="zh-CN" sz="2800" dirty="0">
                <a:latin typeface="Arial" panose="020B0604020202020204" pitchFamily="34" charset="0"/>
                <a:cs typeface="Arial" panose="020B0604020202020204" pitchFamily="34" charset="0"/>
              </a:rPr>
              <a:t>– a variant of the service-oriented architecture (SOA) structural style – arranges an application as a collection of loosely-coupled services. In a microservices architecture, services are </a:t>
            </a:r>
            <a:r>
              <a:rPr lang="en-US" altLang="zh-CN" sz="2800" b="1" i="1" dirty="0">
                <a:solidFill>
                  <a:srgbClr val="002060"/>
                </a:solidFill>
                <a:latin typeface="Arial" panose="020B0604020202020204" pitchFamily="34" charset="0"/>
                <a:cs typeface="Arial" panose="020B0604020202020204" pitchFamily="34" charset="0"/>
              </a:rPr>
              <a:t>fine-grained</a:t>
            </a:r>
            <a:r>
              <a:rPr lang="en-US" altLang="zh-CN" sz="2800" dirty="0">
                <a:latin typeface="Arial" panose="020B0604020202020204" pitchFamily="34" charset="0"/>
                <a:cs typeface="Arial" panose="020B0604020202020204" pitchFamily="34" charset="0"/>
              </a:rPr>
              <a:t> and the protocols are </a:t>
            </a:r>
            <a:r>
              <a:rPr lang="en-US" altLang="zh-CN" sz="2800" b="1" i="1" dirty="0">
                <a:solidFill>
                  <a:srgbClr val="002060"/>
                </a:solidFill>
                <a:latin typeface="Arial" panose="020B0604020202020204" pitchFamily="34" charset="0"/>
                <a:cs typeface="Arial" panose="020B0604020202020204" pitchFamily="34" charset="0"/>
              </a:rPr>
              <a:t>lightweight</a:t>
            </a:r>
            <a:r>
              <a:rPr lang="en-US" altLang="zh-CN" sz="2800" dirty="0">
                <a:latin typeface="Arial" panose="020B0604020202020204" pitchFamily="34" charset="0"/>
                <a:cs typeface="Arial" panose="020B0604020202020204" pitchFamily="34" charset="0"/>
              </a:rPr>
              <a:t> [wiki].</a:t>
            </a:r>
          </a:p>
          <a:p>
            <a:pPr>
              <a:lnSpc>
                <a:spcPct val="120000"/>
              </a:lnSpc>
              <a:buClr>
                <a:srgbClr val="C00000"/>
              </a:buClr>
            </a:pPr>
            <a:r>
              <a:rPr lang="en-US" altLang="zh-CN" sz="2800" dirty="0">
                <a:latin typeface="Arial" panose="020B0604020202020204" pitchFamily="34" charset="0"/>
                <a:cs typeface="Arial" panose="020B0604020202020204" pitchFamily="34" charset="0"/>
              </a:rPr>
              <a:t>In 2014, </a:t>
            </a:r>
            <a:r>
              <a:rPr lang="en-US" altLang="zh-CN" sz="2800" b="1" i="1" dirty="0">
                <a:solidFill>
                  <a:srgbClr val="C00000"/>
                </a:solidFill>
                <a:latin typeface="Arial" panose="020B0604020202020204" pitchFamily="34" charset="0"/>
                <a:cs typeface="Arial" panose="020B0604020202020204" pitchFamily="34" charset="0"/>
              </a:rPr>
              <a:t>Martin Fowler </a:t>
            </a:r>
            <a:r>
              <a:rPr lang="en-US" altLang="zh-CN" sz="2800" dirty="0">
                <a:latin typeface="Arial" panose="020B0604020202020204" pitchFamily="34" charset="0"/>
                <a:cs typeface="Arial" panose="020B0604020202020204" pitchFamily="34" charset="0"/>
              </a:rPr>
              <a:t>&amp; </a:t>
            </a:r>
            <a:r>
              <a:rPr lang="en-US" altLang="zh-CN" sz="2800" b="1" i="1" dirty="0">
                <a:solidFill>
                  <a:srgbClr val="C00000"/>
                </a:solidFill>
                <a:latin typeface="Arial" panose="020B0604020202020204" pitchFamily="34" charset="0"/>
                <a:cs typeface="Arial" panose="020B0604020202020204" pitchFamily="34" charset="0"/>
              </a:rPr>
              <a:t>James Lewis</a:t>
            </a:r>
            <a:r>
              <a:rPr lang="en-US" altLang="zh-CN" sz="2800" dirty="0">
                <a:latin typeface="Arial" panose="020B0604020202020204" pitchFamily="34" charset="0"/>
                <a:cs typeface="Arial" panose="020B0604020202020204" pitchFamily="34" charset="0"/>
              </a:rPr>
              <a:t>, introduced the concept of microservices, defining them as small services composed of a single application with its own </a:t>
            </a:r>
            <a:r>
              <a:rPr lang="en-US" altLang="zh-CN" sz="2800" b="1" i="1" dirty="0">
                <a:solidFill>
                  <a:srgbClr val="002060"/>
                </a:solidFill>
                <a:latin typeface="Arial" panose="020B0604020202020204" pitchFamily="34" charset="0"/>
                <a:cs typeface="Arial" panose="020B0604020202020204" pitchFamily="34" charset="0"/>
              </a:rPr>
              <a:t>processes </a:t>
            </a:r>
            <a:r>
              <a:rPr lang="en-US" altLang="zh-CN" sz="2800" dirty="0">
                <a:latin typeface="Arial" panose="020B0604020202020204" pitchFamily="34" charset="0"/>
                <a:cs typeface="Arial" panose="020B0604020202020204" pitchFamily="34" charset="0"/>
              </a:rPr>
              <a:t>and </a:t>
            </a:r>
            <a:r>
              <a:rPr lang="en-US" altLang="zh-CN" sz="2800" b="1" i="1" dirty="0">
                <a:solidFill>
                  <a:srgbClr val="002060"/>
                </a:solidFill>
                <a:latin typeface="Arial" panose="020B0604020202020204" pitchFamily="34" charset="0"/>
                <a:cs typeface="Arial" panose="020B0604020202020204" pitchFamily="34" charset="0"/>
              </a:rPr>
              <a:t>lightweight</a:t>
            </a:r>
            <a:r>
              <a:rPr lang="en-US" altLang="zh-CN" sz="2800" dirty="0">
                <a:latin typeface="Arial" panose="020B0604020202020204" pitchFamily="34" charset="0"/>
                <a:cs typeface="Arial" panose="020B0604020202020204" pitchFamily="34" charset="0"/>
              </a:rPr>
              <a:t> processing, which are designed according to business functions, deployed in a fully automated manner, and communicate with other services using HTTP </a:t>
            </a:r>
            <a:r>
              <a:rPr lang="en-US" altLang="zh-CN" sz="2800" i="1" dirty="0">
                <a:solidFill>
                  <a:srgbClr val="C00000"/>
                </a:solidFill>
                <a:latin typeface="Arial" panose="020B0604020202020204" pitchFamily="34" charset="0"/>
                <a:cs typeface="Arial" panose="020B0604020202020204" pitchFamily="34" charset="0"/>
              </a:rPr>
              <a:t>API</a:t>
            </a:r>
            <a:r>
              <a:rPr lang="en-US" altLang="zh-CN" sz="2800" dirty="0">
                <a:latin typeface="Arial" panose="020B0604020202020204" pitchFamily="34" charset="0"/>
                <a:cs typeface="Arial" panose="020B0604020202020204" pitchFamily="34" charset="0"/>
              </a:rPr>
              <a:t>s. At the same time the service will use a </a:t>
            </a:r>
            <a:r>
              <a:rPr lang="en-US" altLang="zh-CN" sz="2800" b="1" i="1" dirty="0">
                <a:solidFill>
                  <a:srgbClr val="002060"/>
                </a:solidFill>
                <a:latin typeface="Arial" panose="020B0604020202020204" pitchFamily="34" charset="0"/>
                <a:cs typeface="Arial" panose="020B0604020202020204" pitchFamily="34" charset="0"/>
              </a:rPr>
              <a:t>centralized management </a:t>
            </a:r>
            <a:r>
              <a:rPr lang="en-US" altLang="zh-CN" sz="2800" dirty="0">
                <a:latin typeface="Arial" panose="020B0604020202020204" pitchFamily="34" charset="0"/>
                <a:cs typeface="Arial" panose="020B0604020202020204" pitchFamily="34" charset="0"/>
              </a:rPr>
              <a:t>(e.g. </a:t>
            </a:r>
            <a:r>
              <a:rPr lang="en-US" altLang="zh-CN" sz="2800" b="1" i="1" dirty="0">
                <a:solidFill>
                  <a:srgbClr val="002060"/>
                </a:solidFill>
                <a:latin typeface="Arial" panose="020B0604020202020204" pitchFamily="34" charset="0"/>
                <a:cs typeface="Arial" panose="020B0604020202020204" pitchFamily="34" charset="0"/>
              </a:rPr>
              <a:t>Docker</a:t>
            </a:r>
            <a:r>
              <a:rPr lang="en-US" altLang="zh-CN" sz="2800" dirty="0">
                <a:latin typeface="Arial" panose="020B0604020202020204" pitchFamily="34" charset="0"/>
                <a:cs typeface="Arial" panose="020B0604020202020204" pitchFamily="34" charset="0"/>
              </a:rPr>
              <a:t>) capability at minimal scale, and the service can be implemented in different programming languages and components such as databases - </a:t>
            </a:r>
            <a:r>
              <a:rPr lang="en-US" altLang="zh-CN" sz="2800" i="1" dirty="0">
                <a:solidFill>
                  <a:srgbClr val="0070C0"/>
                </a:solidFill>
                <a:latin typeface="Arial" panose="020B0604020202020204" pitchFamily="34" charset="0"/>
                <a:cs typeface="Arial" panose="020B0604020202020204" pitchFamily="34" charset="0"/>
                <a:hlinkClick r:id="rId2"/>
              </a:rPr>
              <a:t>https://microservices.io/</a:t>
            </a:r>
            <a:r>
              <a:rPr lang="zh-CN" altLang="en-US" sz="2800" i="1" dirty="0">
                <a:solidFill>
                  <a:srgbClr val="0070C0"/>
                </a:solidFill>
                <a:latin typeface="Arial" panose="020B0604020202020204" pitchFamily="34" charset="0"/>
                <a:cs typeface="Arial" panose="020B0604020202020204" pitchFamily="34" charset="0"/>
              </a:rPr>
              <a:t>， </a:t>
            </a:r>
            <a:r>
              <a:rPr lang="en-US" altLang="zh-CN" sz="2800" i="1" dirty="0">
                <a:solidFill>
                  <a:srgbClr val="0070C0"/>
                </a:solidFill>
                <a:latin typeface="Arial" panose="020B0604020202020204" pitchFamily="34" charset="0"/>
                <a:cs typeface="Arial" panose="020B0604020202020204" pitchFamily="34" charset="0"/>
              </a:rPr>
              <a:t>https://martinfowler.com/articles/microservices.html</a:t>
            </a:r>
            <a:endParaRPr lang="zh-CN" altLang="en-US" sz="2800" i="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305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0" y="498764"/>
            <a:ext cx="10201275" cy="886692"/>
          </a:xfrm>
        </p:spPr>
        <p:txBody>
          <a:bodyPr>
            <a:normAutofit fontScale="90000"/>
          </a:bodyPr>
          <a:lstStyle/>
          <a:p>
            <a:r>
              <a:rPr lang="en-US" altLang="zh-CN" b="1" dirty="0" err="1">
                <a:solidFill>
                  <a:srgbClr val="002060"/>
                </a:solidFill>
                <a:effectLst>
                  <a:outerShdw blurRad="38100" dist="38100" dir="2700000" algn="tl">
                    <a:srgbClr val="000000">
                      <a:alpha val="43137"/>
                    </a:srgbClr>
                  </a:outerShdw>
                </a:effectLst>
              </a:rPr>
              <a:t>Appendis</a:t>
            </a:r>
            <a:r>
              <a:rPr lang="en-US" altLang="zh-CN" b="1" dirty="0">
                <a:solidFill>
                  <a:srgbClr val="002060"/>
                </a:solidFill>
                <a:effectLst>
                  <a:outerShdw blurRad="38100" dist="38100" dir="2700000" algn="tl">
                    <a:srgbClr val="000000">
                      <a:alpha val="43137"/>
                    </a:srgbClr>
                  </a:outerShdw>
                </a:effectLst>
              </a:rPr>
              <a:t>: </a:t>
            </a:r>
            <a:r>
              <a:rPr lang="en-US" altLang="zh-CN" b="1" dirty="0">
                <a:solidFill>
                  <a:srgbClr val="C00000"/>
                </a:solidFill>
                <a:effectLst>
                  <a:outerShdw blurRad="38100" dist="38100" dir="2700000" algn="tl">
                    <a:srgbClr val="000000">
                      <a:alpha val="43137"/>
                    </a:srgbClr>
                  </a:outerShdw>
                </a:effectLst>
              </a:rPr>
              <a:t>Services in </a:t>
            </a:r>
            <a:r>
              <a:rPr lang="en-US" altLang="zh-CN" b="1" dirty="0" err="1">
                <a:solidFill>
                  <a:srgbClr val="C00000"/>
                </a:solidFill>
                <a:effectLst>
                  <a:outerShdw blurRad="38100" dist="38100" dir="2700000" algn="tl">
                    <a:srgbClr val="000000">
                      <a:alpha val="43137"/>
                    </a:srgbClr>
                  </a:outerShdw>
                </a:effectLst>
              </a:rPr>
              <a:t>Microservcie</a:t>
            </a:r>
            <a:r>
              <a:rPr lang="en-US" altLang="zh-CN" b="1" dirty="0">
                <a:solidFill>
                  <a:srgbClr val="C00000"/>
                </a:solidFill>
                <a:effectLst>
                  <a:outerShdw blurRad="38100" dist="38100" dir="2700000" algn="tl">
                    <a:srgbClr val="000000">
                      <a:alpha val="43137"/>
                    </a:srgbClr>
                  </a:outerShdw>
                </a:effectLst>
              </a:rPr>
              <a:t> Architecture</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809750" y="1551710"/>
            <a:ext cx="10271413" cy="4405746"/>
          </a:xfrm>
        </p:spPr>
        <p:txBody>
          <a:bodyPr>
            <a:normAutofit fontScale="77500" lnSpcReduction="20000"/>
          </a:bodyPr>
          <a:lstStyle/>
          <a:p>
            <a:r>
              <a:rPr lang="en-US" altLang="zh-CN" sz="3400" dirty="0">
                <a:latin typeface="Arial" panose="020B0604020202020204" pitchFamily="34" charset="0"/>
                <a:cs typeface="Arial" panose="020B0604020202020204" pitchFamily="34" charset="0"/>
              </a:rPr>
              <a:t>Services in a microservice architecture are often </a:t>
            </a:r>
            <a:r>
              <a:rPr lang="en-US" altLang="zh-CN" sz="3400" b="1" i="1" u="sng" dirty="0">
                <a:solidFill>
                  <a:srgbClr val="C00000"/>
                </a:solidFill>
                <a:latin typeface="Arial" panose="020B0604020202020204" pitchFamily="34" charset="0"/>
                <a:cs typeface="Arial" panose="020B0604020202020204" pitchFamily="34" charset="0"/>
              </a:rPr>
              <a:t>processes</a:t>
            </a:r>
            <a:r>
              <a:rPr lang="en-US" altLang="zh-CN" sz="3400" dirty="0">
                <a:latin typeface="Arial" panose="020B0604020202020204" pitchFamily="34" charset="0"/>
                <a:cs typeface="Arial" panose="020B0604020202020204" pitchFamily="34" charset="0"/>
              </a:rPr>
              <a:t> that </a:t>
            </a:r>
            <a:r>
              <a:rPr lang="en-US" altLang="zh-CN" sz="3400" b="1" i="1" u="sng" dirty="0">
                <a:solidFill>
                  <a:srgbClr val="C00000"/>
                </a:solidFill>
                <a:latin typeface="Arial" panose="020B0604020202020204" pitchFamily="34" charset="0"/>
                <a:cs typeface="Arial" panose="020B0604020202020204" pitchFamily="34" charset="0"/>
              </a:rPr>
              <a:t>communicate  over a network</a:t>
            </a:r>
            <a:r>
              <a:rPr lang="en-US" altLang="zh-CN" sz="3400" dirty="0">
                <a:latin typeface="Arial" panose="020B0604020202020204" pitchFamily="34" charset="0"/>
                <a:cs typeface="Arial" panose="020B0604020202020204" pitchFamily="34" charset="0"/>
              </a:rPr>
              <a:t> to fulfill a goal using technology-agnostic protocols such as HTTP.[1][2][3]</a:t>
            </a:r>
          </a:p>
          <a:p>
            <a:r>
              <a:rPr lang="en-US" altLang="zh-CN" sz="3400" dirty="0">
                <a:latin typeface="Arial" panose="020B0604020202020204" pitchFamily="34" charset="0"/>
                <a:cs typeface="Arial" panose="020B0604020202020204" pitchFamily="34" charset="0"/>
              </a:rPr>
              <a:t>Services are organized around </a:t>
            </a:r>
            <a:r>
              <a:rPr lang="en-US" altLang="zh-CN" sz="3400" i="1" u="sng" dirty="0">
                <a:solidFill>
                  <a:srgbClr val="C00000"/>
                </a:solidFill>
                <a:latin typeface="Arial" panose="020B0604020202020204" pitchFamily="34" charset="0"/>
                <a:cs typeface="Arial" panose="020B0604020202020204" pitchFamily="34" charset="0"/>
              </a:rPr>
              <a:t>business capabilities</a:t>
            </a:r>
            <a:r>
              <a:rPr lang="en-US" altLang="zh-CN" sz="3400" dirty="0">
                <a:latin typeface="Arial" panose="020B0604020202020204" pitchFamily="34" charset="0"/>
                <a:cs typeface="Arial" panose="020B0604020202020204" pitchFamily="34" charset="0"/>
              </a:rPr>
              <a:t>.[4]</a:t>
            </a:r>
          </a:p>
          <a:p>
            <a:r>
              <a:rPr lang="en-US" altLang="zh-CN" sz="3400" dirty="0">
                <a:latin typeface="Arial" panose="020B0604020202020204" pitchFamily="34" charset="0"/>
                <a:cs typeface="Arial" panose="020B0604020202020204" pitchFamily="34" charset="0"/>
              </a:rPr>
              <a:t>Services can </a:t>
            </a:r>
            <a:r>
              <a:rPr lang="en-US" altLang="zh-CN" sz="3400" b="1" i="1" u="sng" dirty="0">
                <a:solidFill>
                  <a:srgbClr val="C00000"/>
                </a:solidFill>
                <a:latin typeface="Arial" panose="020B0604020202020204" pitchFamily="34" charset="0"/>
                <a:cs typeface="Arial" panose="020B0604020202020204" pitchFamily="34" charset="0"/>
              </a:rPr>
              <a:t>be implemented </a:t>
            </a:r>
            <a:r>
              <a:rPr lang="en-US" altLang="zh-CN" sz="3400" dirty="0">
                <a:latin typeface="Arial" panose="020B0604020202020204" pitchFamily="34" charset="0"/>
                <a:cs typeface="Arial" panose="020B0604020202020204" pitchFamily="34" charset="0"/>
              </a:rPr>
              <a:t>using different programming languages,  databases, hardware and software environment, depending on what fits best.[5]</a:t>
            </a:r>
          </a:p>
          <a:p>
            <a:r>
              <a:rPr lang="en-US" altLang="zh-CN" sz="3400" dirty="0">
                <a:latin typeface="Arial" panose="020B0604020202020204" pitchFamily="34" charset="0"/>
                <a:cs typeface="Arial" panose="020B0604020202020204" pitchFamily="34" charset="0"/>
              </a:rPr>
              <a:t>Services are </a:t>
            </a:r>
            <a:r>
              <a:rPr lang="en-US" altLang="zh-CN" sz="3400" b="1" i="1" u="sng" dirty="0">
                <a:solidFill>
                  <a:srgbClr val="C00000"/>
                </a:solidFill>
                <a:latin typeface="Arial" panose="020B0604020202020204" pitchFamily="34" charset="0"/>
                <a:cs typeface="Arial" panose="020B0604020202020204" pitchFamily="34" charset="0"/>
              </a:rPr>
              <a:t>small </a:t>
            </a:r>
            <a:r>
              <a:rPr lang="en-US" altLang="zh-CN" sz="3400" dirty="0">
                <a:latin typeface="Arial" panose="020B0604020202020204" pitchFamily="34" charset="0"/>
                <a:cs typeface="Arial" panose="020B0604020202020204" pitchFamily="34" charset="0"/>
              </a:rPr>
              <a:t>in size, </a:t>
            </a:r>
            <a:r>
              <a:rPr lang="en-US" altLang="zh-CN" sz="3400" b="1" i="1" u="sng" dirty="0">
                <a:solidFill>
                  <a:srgbClr val="C00000"/>
                </a:solidFill>
                <a:latin typeface="Arial" panose="020B0604020202020204" pitchFamily="34" charset="0"/>
                <a:cs typeface="Arial" panose="020B0604020202020204" pitchFamily="34" charset="0"/>
              </a:rPr>
              <a:t>messaging</a:t>
            </a:r>
            <a:r>
              <a:rPr lang="en-US" altLang="zh-CN" sz="3400" dirty="0">
                <a:latin typeface="Arial" panose="020B0604020202020204" pitchFamily="34" charset="0"/>
                <a:cs typeface="Arial" panose="020B0604020202020204" pitchFamily="34" charset="0"/>
              </a:rPr>
              <a:t>-enabled, bounded by </a:t>
            </a:r>
            <a:r>
              <a:rPr lang="en-US" altLang="zh-CN" sz="3400" b="1" i="1" u="sng" dirty="0">
                <a:solidFill>
                  <a:srgbClr val="C00000"/>
                </a:solidFill>
                <a:latin typeface="Arial" panose="020B0604020202020204" pitchFamily="34" charset="0"/>
                <a:cs typeface="Arial" panose="020B0604020202020204" pitchFamily="34" charset="0"/>
              </a:rPr>
              <a:t>contexts</a:t>
            </a:r>
            <a:r>
              <a:rPr lang="en-US" altLang="zh-CN" sz="3400" dirty="0">
                <a:latin typeface="Arial" panose="020B0604020202020204" pitchFamily="34" charset="0"/>
                <a:cs typeface="Arial" panose="020B0604020202020204" pitchFamily="34" charset="0"/>
              </a:rPr>
              <a:t>, </a:t>
            </a:r>
            <a:r>
              <a:rPr lang="en-US" altLang="zh-CN" sz="3400" b="1" i="1" u="sng" dirty="0">
                <a:solidFill>
                  <a:srgbClr val="C00000"/>
                </a:solidFill>
                <a:latin typeface="Arial" panose="020B0604020202020204" pitchFamily="34" charset="0"/>
                <a:cs typeface="Arial" panose="020B0604020202020204" pitchFamily="34" charset="0"/>
              </a:rPr>
              <a:t>autonomous</a:t>
            </a:r>
            <a:r>
              <a:rPr lang="en-US" altLang="zh-CN" sz="3400" dirty="0">
                <a:latin typeface="Arial" panose="020B0604020202020204" pitchFamily="34" charset="0"/>
                <a:cs typeface="Arial" panose="020B0604020202020204" pitchFamily="34" charset="0"/>
              </a:rPr>
              <a:t>ly developed, </a:t>
            </a:r>
            <a:r>
              <a:rPr lang="en-US" altLang="zh-CN" sz="3400" i="1" u="sng" dirty="0">
                <a:solidFill>
                  <a:srgbClr val="C00000"/>
                </a:solidFill>
                <a:latin typeface="Arial" panose="020B0604020202020204" pitchFamily="34" charset="0"/>
                <a:cs typeface="Arial" panose="020B0604020202020204" pitchFamily="34" charset="0"/>
              </a:rPr>
              <a:t>independent</a:t>
            </a:r>
            <a:r>
              <a:rPr lang="en-US" altLang="zh-CN" sz="3400" dirty="0">
                <a:latin typeface="Arial" panose="020B0604020202020204" pitchFamily="34" charset="0"/>
                <a:cs typeface="Arial" panose="020B0604020202020204" pitchFamily="34" charset="0"/>
              </a:rPr>
              <a:t>ly deployable,[6][5] </a:t>
            </a:r>
            <a:r>
              <a:rPr lang="en-US" altLang="zh-CN" sz="3400" b="1" i="1" u="sng" dirty="0">
                <a:solidFill>
                  <a:srgbClr val="C00000"/>
                </a:solidFill>
                <a:latin typeface="Arial" panose="020B0604020202020204" pitchFamily="34" charset="0"/>
                <a:cs typeface="Arial" panose="020B0604020202020204" pitchFamily="34" charset="0"/>
              </a:rPr>
              <a:t>decentralized</a:t>
            </a:r>
            <a:r>
              <a:rPr lang="en-US" altLang="zh-CN" sz="3400" dirty="0">
                <a:latin typeface="Arial" panose="020B0604020202020204" pitchFamily="34" charset="0"/>
                <a:cs typeface="Arial" panose="020B0604020202020204" pitchFamily="34" charset="0"/>
              </a:rPr>
              <a:t> and built and released with </a:t>
            </a:r>
            <a:r>
              <a:rPr lang="en-US" altLang="zh-CN" sz="3400" b="1" i="1" u="sng" dirty="0">
                <a:solidFill>
                  <a:srgbClr val="C00000"/>
                </a:solidFill>
                <a:latin typeface="Arial" panose="020B0604020202020204" pitchFamily="34" charset="0"/>
                <a:cs typeface="Arial" panose="020B0604020202020204" pitchFamily="34" charset="0"/>
              </a:rPr>
              <a:t>automated</a:t>
            </a:r>
            <a:r>
              <a:rPr lang="en-US" altLang="zh-CN" sz="3400" dirty="0">
                <a:latin typeface="Arial" panose="020B0604020202020204" pitchFamily="34" charset="0"/>
                <a:cs typeface="Arial" panose="020B0604020202020204" pitchFamily="34" charset="0"/>
              </a:rPr>
              <a:t> processes.[6]</a:t>
            </a:r>
            <a:endParaRPr lang="en-US" altLang="zh-CN" sz="3400" i="1" u="sng" dirty="0">
              <a:solidFill>
                <a:srgbClr val="C00000"/>
              </a:solidFill>
              <a:latin typeface="Arial" panose="020B0604020202020204" pitchFamily="34" charset="0"/>
              <a:cs typeface="Arial" panose="020B0604020202020204" pitchFamily="34" charset="0"/>
            </a:endParaRPr>
          </a:p>
          <a:p>
            <a:pPr marL="0" indent="0">
              <a:buNone/>
            </a:pPr>
            <a:r>
              <a:rPr lang="en-US" altLang="zh-CN" sz="2600" i="1" u="sng" dirty="0">
                <a:solidFill>
                  <a:srgbClr val="C00000"/>
                </a:solidFill>
              </a:rPr>
              <a:t>https://en.wikipedia.org/wiki/Microservice</a:t>
            </a:r>
          </a:p>
        </p:txBody>
      </p:sp>
    </p:spTree>
    <p:extLst>
      <p:ext uri="{BB962C8B-B14F-4D97-AF65-F5344CB8AC3E}">
        <p14:creationId xmlns:p14="http://schemas.microsoft.com/office/powerpoint/2010/main" val="557938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7C7D-8EE6-4174-BA69-3E7AA2D8D732}"/>
              </a:ext>
            </a:extLst>
          </p:cNvPr>
          <p:cNvSpPr>
            <a:spLocks noGrp="1"/>
          </p:cNvSpPr>
          <p:nvPr>
            <p:ph type="title"/>
          </p:nvPr>
        </p:nvSpPr>
        <p:spPr>
          <a:xfrm>
            <a:off x="1866901" y="624110"/>
            <a:ext cx="9637712" cy="759213"/>
          </a:xfrm>
        </p:spPr>
        <p:txBody>
          <a:bodyPr>
            <a:normAutofit/>
          </a:bodyPr>
          <a:lstStyle/>
          <a:p>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Appendix: </a:t>
            </a: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The </a:t>
            </a:r>
            <a:r>
              <a:rPr lang="en-US" b="1" dirty="0">
                <a:solidFill>
                  <a:srgbClr val="C00000"/>
                </a:solidFill>
              </a:rPr>
              <a:t>Benefits of Using Microservices</a:t>
            </a:r>
            <a:endParaRPr lang="LID4096" b="1" dirty="0">
              <a:solidFill>
                <a:srgbClr val="C00000"/>
              </a:solidFill>
            </a:endParaRPr>
          </a:p>
        </p:txBody>
      </p:sp>
      <p:sp>
        <p:nvSpPr>
          <p:cNvPr id="3" name="Content Placeholder 2">
            <a:extLst>
              <a:ext uri="{FF2B5EF4-FFF2-40B4-BE49-F238E27FC236}">
                <a16:creationId xmlns:a16="http://schemas.microsoft.com/office/drawing/2014/main" id="{232D9B02-E6F9-43C5-9E5A-4B3B48FEB723}"/>
              </a:ext>
            </a:extLst>
          </p:cNvPr>
          <p:cNvSpPr>
            <a:spLocks noGrp="1"/>
          </p:cNvSpPr>
          <p:nvPr>
            <p:ph idx="1"/>
          </p:nvPr>
        </p:nvSpPr>
        <p:spPr>
          <a:xfrm>
            <a:off x="1666875" y="1383323"/>
            <a:ext cx="9837737" cy="5099539"/>
          </a:xfrm>
        </p:spPr>
        <p:txBody>
          <a:bodyPr>
            <a:normAutofit fontScale="92500" lnSpcReduction="10000"/>
          </a:bodyPr>
          <a:lstStyle/>
          <a:p>
            <a:r>
              <a:rPr lang="en-US" sz="2600" b="1" dirty="0">
                <a:solidFill>
                  <a:srgbClr val="C00000"/>
                </a:solidFill>
                <a:latin typeface="Arial" panose="020B0604020202020204" pitchFamily="34" charset="0"/>
                <a:cs typeface="Arial" panose="020B0604020202020204" pitchFamily="34" charset="0"/>
              </a:rPr>
              <a:t>Modularity: </a:t>
            </a:r>
            <a:r>
              <a:rPr lang="en-US" sz="2600" dirty="0">
                <a:latin typeface="Arial" panose="020B0604020202020204" pitchFamily="34" charset="0"/>
                <a:cs typeface="Arial" panose="020B0604020202020204" pitchFamily="34" charset="0"/>
              </a:rPr>
              <a:t>This makes the application easier to understand, develop, test, and become more resilient to architecture erosion.[5] This benefit is often argued in comparison to the complexity of monolithic architectures.[33]</a:t>
            </a:r>
          </a:p>
          <a:p>
            <a:r>
              <a:rPr lang="en-US" sz="2600" b="1" dirty="0">
                <a:solidFill>
                  <a:srgbClr val="C00000"/>
                </a:solidFill>
                <a:latin typeface="Arial" panose="020B0604020202020204" pitchFamily="34" charset="0"/>
                <a:cs typeface="Arial" panose="020B0604020202020204" pitchFamily="34" charset="0"/>
              </a:rPr>
              <a:t>Scalability:</a:t>
            </a:r>
            <a:r>
              <a:rPr lang="en-US" sz="2600" dirty="0">
                <a:latin typeface="Arial" panose="020B0604020202020204" pitchFamily="34" charset="0"/>
                <a:cs typeface="Arial" panose="020B0604020202020204" pitchFamily="34" charset="0"/>
              </a:rPr>
              <a:t> Since microservices are implemented and deployed independently of each other, i.e. they run within independent processes, they can be monitored and scaled independently.[34]</a:t>
            </a:r>
          </a:p>
          <a:p>
            <a:r>
              <a:rPr lang="en-US" sz="2600" b="1" dirty="0">
                <a:solidFill>
                  <a:srgbClr val="C00000"/>
                </a:solidFill>
                <a:latin typeface="Arial" panose="020B0604020202020204" pitchFamily="34" charset="0"/>
                <a:cs typeface="Arial" panose="020B0604020202020204" pitchFamily="34" charset="0"/>
              </a:rPr>
              <a:t>Legacy system Modernization: </a:t>
            </a:r>
            <a:r>
              <a:rPr lang="en-US" sz="2600" dirty="0">
                <a:latin typeface="Arial" panose="020B0604020202020204" pitchFamily="34" charset="0"/>
                <a:cs typeface="Arial" panose="020B0604020202020204" pitchFamily="34" charset="0"/>
              </a:rPr>
              <a:t>microservices is considered as a viable means for modernizing existing monolithic software application.[35][36] </a:t>
            </a:r>
          </a:p>
          <a:p>
            <a:r>
              <a:rPr lang="en-US" sz="2600" b="1" dirty="0">
                <a:solidFill>
                  <a:srgbClr val="C00000"/>
                </a:solidFill>
                <a:latin typeface="Arial" panose="020B0604020202020204" pitchFamily="34" charset="0"/>
                <a:cs typeface="Arial" panose="020B0604020202020204" pitchFamily="34" charset="0"/>
              </a:rPr>
              <a:t>Distributed development: </a:t>
            </a:r>
            <a:r>
              <a:rPr lang="en-US" sz="2600" dirty="0">
                <a:latin typeface="Arial" panose="020B0604020202020204" pitchFamily="34" charset="0"/>
                <a:cs typeface="Arial" panose="020B0604020202020204" pitchFamily="34" charset="0"/>
              </a:rPr>
              <a:t>it parallelizes development by enabling small autonomous teams to develop, deploy and scale their respective services independently.[39] </a:t>
            </a:r>
            <a:r>
              <a:rPr lang="en-US" sz="2600" dirty="0">
                <a:solidFill>
                  <a:srgbClr val="0070C0"/>
                </a:solidFill>
                <a:latin typeface="Arial" panose="020B0604020202020204" pitchFamily="34" charset="0"/>
                <a:cs typeface="Arial" panose="020B0604020202020204" pitchFamily="34" charset="0"/>
              </a:rPr>
              <a:t>[wiki</a:t>
            </a:r>
            <a:r>
              <a:rPr lang="en-US" sz="2600" b="1" dirty="0">
                <a:solidFill>
                  <a:srgbClr val="0070C0"/>
                </a:solidFill>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0" indent="0">
              <a:buNone/>
            </a:pPr>
            <a:endParaRPr lang="LID4096" dirty="0"/>
          </a:p>
        </p:txBody>
      </p:sp>
      <p:sp>
        <p:nvSpPr>
          <p:cNvPr id="4" name="Slide Number Placeholder 3">
            <a:extLst>
              <a:ext uri="{FF2B5EF4-FFF2-40B4-BE49-F238E27FC236}">
                <a16:creationId xmlns:a16="http://schemas.microsoft.com/office/drawing/2014/main" id="{B6DEDCDD-B08B-4249-AEC3-FB5244835F6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776920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rPr>
              <a:t>System Complexity</a:t>
            </a:r>
            <a:r>
              <a:rPr lang="zh-CN" altLang="en-US" b="1" dirty="0">
                <a:solidFill>
                  <a:srgbClr val="FF0000"/>
                </a:solidFill>
              </a:rPr>
              <a:t>：</a:t>
            </a:r>
            <a:r>
              <a:rPr lang="en-US" altLang="zh-CN" b="1" dirty="0">
                <a:solidFill>
                  <a:srgbClr val="002060"/>
                </a:solidFill>
              </a:rPr>
              <a:t>Problem and Solution </a:t>
            </a:r>
            <a:r>
              <a:rPr lang="zh-CN" altLang="en-US" sz="3200" b="1" dirty="0">
                <a:solidFill>
                  <a:schemeClr val="tx1"/>
                </a:solidFill>
                <a:effectLst>
                  <a:outerShdw blurRad="38100" dist="38100" dir="2700000" algn="tl">
                    <a:srgbClr val="000000">
                      <a:alpha val="43137"/>
                    </a:srgbClr>
                  </a:outerShdw>
                </a:effectLst>
              </a:rPr>
              <a:t>大型复杂系统的问题与解决方案</a:t>
            </a:r>
          </a:p>
        </p:txBody>
      </p:sp>
      <p:sp>
        <p:nvSpPr>
          <p:cNvPr id="3" name="内容占位符 2"/>
          <p:cNvSpPr>
            <a:spLocks noGrp="1"/>
          </p:cNvSpPr>
          <p:nvPr>
            <p:ph idx="1"/>
          </p:nvPr>
        </p:nvSpPr>
        <p:spPr/>
        <p:txBody>
          <a:bodyPr/>
          <a:lstStyle/>
          <a:p>
            <a:r>
              <a:rPr lang="en-US" altLang="zh-CN" sz="2000" b="1" dirty="0"/>
              <a:t>The phenomenon that large and complex systems become more complex as they are maintained is considered the fate of such systems. If 80% of the annual software cost is used for software maintenance, then most of the software maintenance work is troubled by the complexity of the system. Software rearchitecting technology based on software data mining and machine learning provides a solution to this problem.</a:t>
            </a:r>
          </a:p>
          <a:p>
            <a:pPr>
              <a:lnSpc>
                <a:spcPts val="2900"/>
              </a:lnSpc>
            </a:pPr>
            <a:r>
              <a:rPr lang="zh-CN" altLang="zh-CN" b="1" dirty="0">
                <a:solidFill>
                  <a:srgbClr val="002060"/>
                </a:solidFill>
              </a:rPr>
              <a:t>大型复杂系统越维护越复杂的现象被认为是这类系统的宿命。如果说每年</a:t>
            </a:r>
            <a:r>
              <a:rPr lang="en-US" altLang="zh-CN" b="1" dirty="0">
                <a:solidFill>
                  <a:srgbClr val="002060"/>
                </a:solidFill>
              </a:rPr>
              <a:t>80%</a:t>
            </a:r>
            <a:r>
              <a:rPr lang="zh-CN" altLang="zh-CN" b="1" dirty="0">
                <a:solidFill>
                  <a:srgbClr val="002060"/>
                </a:solidFill>
              </a:rPr>
              <a:t>的软件费用用于软件维护，那么大部分软件软件维护工作都为系统的复杂性所困扰。以软件数据挖掘与机器学习为基础的软件重构技术提供了这一问题的解决方案。</a:t>
            </a:r>
            <a:endParaRPr lang="zh-CN" altLang="zh-CN" dirty="0">
              <a:solidFill>
                <a:srgbClr val="002060"/>
              </a:solidFill>
            </a:endParaRPr>
          </a:p>
          <a:p>
            <a:endParaRPr lang="zh-CN" alt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4926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546D-1A84-4E9F-A7E3-E0EDA53DCB46}"/>
              </a:ext>
            </a:extLst>
          </p:cNvPr>
          <p:cNvSpPr>
            <a:spLocks noGrp="1"/>
          </p:cNvSpPr>
          <p:nvPr>
            <p:ph type="title"/>
          </p:nvPr>
        </p:nvSpPr>
        <p:spPr>
          <a:xfrm>
            <a:off x="1078523" y="75461"/>
            <a:ext cx="10370527" cy="718915"/>
          </a:xfrm>
        </p:spPr>
        <p:txBody>
          <a:bodyPr>
            <a:normAutofit fontScale="90000"/>
          </a:bodyPr>
          <a:lstStyle/>
          <a:p>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Appendix: </a:t>
            </a:r>
            <a:r>
              <a:rPr lang="en-US" b="1" dirty="0">
                <a:solidFill>
                  <a:srgbClr val="FF0000"/>
                </a:solidFill>
              </a:rPr>
              <a:t>Criticism and concerns on Microservices</a:t>
            </a:r>
            <a:br>
              <a:rPr lang="en-US" dirty="0"/>
            </a:br>
            <a:endParaRPr lang="LID4096" dirty="0"/>
          </a:p>
        </p:txBody>
      </p:sp>
      <p:sp>
        <p:nvSpPr>
          <p:cNvPr id="3" name="Content Placeholder 2">
            <a:extLst>
              <a:ext uri="{FF2B5EF4-FFF2-40B4-BE49-F238E27FC236}">
                <a16:creationId xmlns:a16="http://schemas.microsoft.com/office/drawing/2014/main" id="{44A91BFC-E4F5-49B8-AB1D-9FA340E7D2A8}"/>
              </a:ext>
            </a:extLst>
          </p:cNvPr>
          <p:cNvSpPr>
            <a:spLocks noGrp="1"/>
          </p:cNvSpPr>
          <p:nvPr>
            <p:ph idx="1"/>
          </p:nvPr>
        </p:nvSpPr>
        <p:spPr>
          <a:xfrm>
            <a:off x="1078523" y="787782"/>
            <a:ext cx="10714892" cy="5730249"/>
          </a:xfrm>
        </p:spPr>
        <p:txBody>
          <a:bodyPr>
            <a:normAutofit fontScale="85000" lnSpcReduction="20000"/>
          </a:bodyPr>
          <a:lstStyle/>
          <a:p>
            <a:pPr>
              <a:buFont typeface="+mj-lt"/>
              <a:buAutoNum type="arabicParenR"/>
            </a:pPr>
            <a:r>
              <a:rPr lang="en-US" sz="1600" b="1" dirty="0">
                <a:latin typeface="Arial" panose="020B0604020202020204" pitchFamily="34" charset="0"/>
                <a:cs typeface="Arial" panose="020B0604020202020204" pitchFamily="34" charset="0"/>
              </a:rPr>
              <a:t>Services form information barriers.[42]</a:t>
            </a:r>
          </a:p>
          <a:p>
            <a:pPr>
              <a:buFont typeface="+mj-lt"/>
              <a:buAutoNum type="arabicParenR"/>
            </a:pPr>
            <a:r>
              <a:rPr lang="en-US" sz="1600" b="1" dirty="0">
                <a:latin typeface="Arial" panose="020B0604020202020204" pitchFamily="34" charset="0"/>
                <a:cs typeface="Arial" panose="020B0604020202020204" pitchFamily="34" charset="0"/>
              </a:rPr>
              <a:t>Inter-service calls over a network have a higher cost in terms of network latency and message processing time than in-process calls within a monolithic service process.[1]</a:t>
            </a:r>
          </a:p>
          <a:p>
            <a:pPr>
              <a:buFont typeface="+mj-lt"/>
              <a:buAutoNum type="arabicParenR"/>
            </a:pPr>
            <a:r>
              <a:rPr lang="en-US" sz="1600" b="1" dirty="0">
                <a:latin typeface="Arial" panose="020B0604020202020204" pitchFamily="34" charset="0"/>
                <a:cs typeface="Arial" panose="020B0604020202020204" pitchFamily="34" charset="0"/>
              </a:rPr>
              <a:t>Testing and deployment are more complicated.[43][44]</a:t>
            </a:r>
          </a:p>
          <a:p>
            <a:pPr>
              <a:buFont typeface="+mj-lt"/>
              <a:buAutoNum type="arabicParenR"/>
            </a:pPr>
            <a:r>
              <a:rPr lang="en-US" sz="1600" b="1" dirty="0">
                <a:latin typeface="Arial" panose="020B0604020202020204" pitchFamily="34" charset="0"/>
                <a:cs typeface="Arial" panose="020B0604020202020204" pitchFamily="34" charset="0"/>
              </a:rPr>
              <a:t>Moving responsibilities between services is more difficult.[5] It may involve communication between different teams, rewriting the functionality in another language or fitting it into a different infrastructure.[1] However, microservices can be deployed independently from the rest of the application, while teams working on monoliths need to synchronize to deploy together.[38]</a:t>
            </a:r>
          </a:p>
          <a:p>
            <a:pPr>
              <a:buFont typeface="+mj-lt"/>
              <a:buAutoNum type="arabicParenR"/>
            </a:pPr>
            <a:r>
              <a:rPr lang="en-US" sz="1600" b="1" dirty="0">
                <a:latin typeface="Arial" panose="020B0604020202020204" pitchFamily="34" charset="0"/>
                <a:cs typeface="Arial" panose="020B0604020202020204" pitchFamily="34" charset="0"/>
              </a:rPr>
              <a:t>Viewing the size of services as the primary structuring mechanism can lead to too many services when the alternative of internal modularization may lead to a simpler design.[45] This requires understanding the overall architecture of the applications and interdependencies between components.[46]</a:t>
            </a:r>
          </a:p>
          <a:p>
            <a:pPr>
              <a:buFont typeface="+mj-lt"/>
              <a:buAutoNum type="arabicParenR"/>
            </a:pPr>
            <a:r>
              <a:rPr lang="en-US" sz="1600" b="1" dirty="0">
                <a:latin typeface="Arial" panose="020B0604020202020204" pitchFamily="34" charset="0"/>
                <a:cs typeface="Arial" panose="020B0604020202020204" pitchFamily="34" charset="0"/>
              </a:rPr>
              <a:t>Two-phased commits are regarded as an anti-pattern in microservices-based architectures as this results in a tighter coupling of all the participants within the transaction. However, lack of this technology causes awkward dances which have to be implemented by all the transaction participants in order to maintain data consistency.[47]</a:t>
            </a:r>
          </a:p>
          <a:p>
            <a:pPr>
              <a:buFont typeface="+mj-lt"/>
              <a:buAutoNum type="arabicParenR"/>
            </a:pPr>
            <a:r>
              <a:rPr lang="en-US" sz="1600" b="1" dirty="0">
                <a:latin typeface="Arial" panose="020B0604020202020204" pitchFamily="34" charset="0"/>
                <a:cs typeface="Arial" panose="020B0604020202020204" pitchFamily="34" charset="0"/>
              </a:rPr>
              <a:t>Development and support of many services is more challenging if they are built with different tools and technologies - this is especially a problem if engineers move between projects frequently.[48]</a:t>
            </a:r>
          </a:p>
          <a:p>
            <a:pPr>
              <a:buFont typeface="+mj-lt"/>
              <a:buAutoNum type="arabicParenR"/>
            </a:pPr>
            <a:r>
              <a:rPr lang="en-US" sz="1600" b="1" dirty="0">
                <a:latin typeface="Arial" panose="020B0604020202020204" pitchFamily="34" charset="0"/>
                <a:cs typeface="Arial" panose="020B0604020202020204" pitchFamily="34" charset="0"/>
              </a:rPr>
              <a:t>The protocol typically used with microservices (HTTP) was designed for public-facing services, and as such is unsuitable for working internal microservices that often must be impeccably reliable.[49]</a:t>
            </a:r>
          </a:p>
          <a:p>
            <a:pPr>
              <a:buFont typeface="+mj-lt"/>
              <a:buAutoNum type="arabicParenR"/>
            </a:pPr>
            <a:r>
              <a:rPr lang="en-US" sz="1600" b="1" dirty="0">
                <a:latin typeface="Arial" panose="020B0604020202020204" pitchFamily="34" charset="0"/>
                <a:cs typeface="Arial" panose="020B0604020202020204" pitchFamily="34" charset="0"/>
              </a:rPr>
              <a:t>While not specific to microservices, the decomposition methodology often uses functional decomposition, which does not handle changes in the requirements while still adds the complexity of services.[49]</a:t>
            </a:r>
          </a:p>
          <a:p>
            <a:pPr>
              <a:buFont typeface="+mj-lt"/>
              <a:buAutoNum type="arabicParenR"/>
            </a:pPr>
            <a:r>
              <a:rPr lang="en-US" sz="1600" b="1" dirty="0">
                <a:latin typeface="Arial" panose="020B0604020202020204" pitchFamily="34" charset="0"/>
                <a:cs typeface="Arial" panose="020B0604020202020204" pitchFamily="34" charset="0"/>
              </a:rPr>
              <a:t>The very concept of microservice is misleading, since there are only services. There is no sound definition of when a service starts or stops being a microservice.[49]</a:t>
            </a:r>
          </a:p>
          <a:p>
            <a:pPr>
              <a:buFont typeface="+mj-lt"/>
              <a:buAutoNum type="arabicParenR"/>
            </a:pPr>
            <a:r>
              <a:rPr lang="en-US" sz="1600" b="1" dirty="0">
                <a:latin typeface="Arial" panose="020B0604020202020204" pitchFamily="34" charset="0"/>
                <a:cs typeface="Arial" panose="020B0604020202020204" pitchFamily="34" charset="0"/>
              </a:rPr>
              <a:t>Data aggregation. In order to have a full view of a working system, it is required to extract data sets from the microservices repositories and aggregate them into a single schema. For example, to be able to create operational reports that are not possible using a single microservice repository</a:t>
            </a:r>
            <a:r>
              <a:rPr lang="en-US" sz="1600" b="1" dirty="0">
                <a:solidFill>
                  <a:srgbClr val="0070C0"/>
                </a:solidFill>
                <a:latin typeface="Arial" panose="020B0604020202020204" pitchFamily="34" charset="0"/>
                <a:cs typeface="Arial" panose="020B0604020202020204" pitchFamily="34" charset="0"/>
              </a:rPr>
              <a:t>.                      --[wiki]</a:t>
            </a:r>
            <a:endParaRPr lang="LID4096" sz="1600" b="1" dirty="0">
              <a:solidFill>
                <a:srgbClr val="0070C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C5493ED-552B-4683-9D68-539FF32AD63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656070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45D3F0-E0FA-4478-AC9E-7615DAFD31E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CB691F76-A8C7-4D6D-B564-69ACF643B761}"/>
              </a:ext>
            </a:extLst>
          </p:cNvPr>
          <p:cNvPicPr>
            <a:picLocks noChangeAspect="1"/>
          </p:cNvPicPr>
          <p:nvPr/>
        </p:nvPicPr>
        <p:blipFill>
          <a:blip r:embed="rId2"/>
          <a:stretch>
            <a:fillRect/>
          </a:stretch>
        </p:blipFill>
        <p:spPr>
          <a:xfrm>
            <a:off x="0" y="0"/>
            <a:ext cx="12192000" cy="6871771"/>
          </a:xfrm>
          <a:prstGeom prst="rect">
            <a:avLst/>
          </a:prstGeom>
        </p:spPr>
      </p:pic>
    </p:spTree>
    <p:extLst>
      <p:ext uri="{BB962C8B-B14F-4D97-AF65-F5344CB8AC3E}">
        <p14:creationId xmlns:p14="http://schemas.microsoft.com/office/powerpoint/2010/main" val="57405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92926" y="624110"/>
            <a:ext cx="8762934" cy="722776"/>
          </a:xfrm>
        </p:spPr>
        <p:txBody>
          <a:bodyPr>
            <a:normAutofit/>
          </a:bodyPr>
          <a:lstStyle/>
          <a:p>
            <a:r>
              <a:rPr lang="en-US" altLang="zh-CN" sz="4000" b="1" dirty="0">
                <a:solidFill>
                  <a:srgbClr val="002060"/>
                </a:solidFill>
                <a:effectLst>
                  <a:outerShdw blurRad="38100" dist="38100" dir="2700000" algn="tl">
                    <a:srgbClr val="000000"/>
                  </a:outerShdw>
                </a:effectLst>
                <a:latin typeface="Arial" panose="020B0604020202020204" pitchFamily="34" charset="0"/>
                <a:ea typeface="华文隶书" pitchFamily="2" charset="-122"/>
                <a:cs typeface="Arial" panose="020B0604020202020204" pitchFamily="34" charset="0"/>
              </a:rPr>
              <a:t>Maintenance</a:t>
            </a:r>
            <a:r>
              <a:rPr lang="en-US" altLang="zh-CN" sz="4000" b="1" dirty="0">
                <a:solidFill>
                  <a:srgbClr val="C00000"/>
                </a:solidFill>
                <a:effectLst>
                  <a:outerShdw blurRad="38100" dist="38100" dir="2700000" algn="tl">
                    <a:srgbClr val="000000"/>
                  </a:outerShdw>
                </a:effectLst>
                <a:latin typeface="Arial" panose="020B0604020202020204" pitchFamily="34" charset="0"/>
                <a:ea typeface="华文隶书" pitchFamily="2" charset="-122"/>
                <a:cs typeface="Arial" panose="020B0604020202020204" pitchFamily="34" charset="0"/>
              </a:rPr>
              <a:t> Problems</a:t>
            </a:r>
            <a:endParaRPr lang="zh-CN" altLang="en-US" sz="4000" b="1" dirty="0">
              <a:solidFill>
                <a:srgbClr val="C00000"/>
              </a:solidFill>
              <a:effectLst>
                <a:outerShdw blurRad="38100" dist="38100" dir="2700000" algn="tl">
                  <a:srgbClr val="000000"/>
                </a:outerShdw>
              </a:effectLst>
              <a:latin typeface="Arial" panose="020B0604020202020204" pitchFamily="34" charset="0"/>
              <a:ea typeface="华文隶书" pitchFamily="2" charset="-122"/>
              <a:cs typeface="Arial" panose="020B0604020202020204" pitchFamily="34" charset="0"/>
            </a:endParaRPr>
          </a:p>
        </p:txBody>
      </p:sp>
      <p:sp>
        <p:nvSpPr>
          <p:cNvPr id="4" name="内容占位符 3"/>
          <p:cNvSpPr>
            <a:spLocks noGrp="1"/>
          </p:cNvSpPr>
          <p:nvPr>
            <p:ph idx="1"/>
          </p:nvPr>
        </p:nvSpPr>
        <p:spPr>
          <a:xfrm>
            <a:off x="2143219" y="1500773"/>
            <a:ext cx="9624059" cy="5184840"/>
          </a:xfrm>
        </p:spPr>
        <p:txBody>
          <a:bodyPr>
            <a:noAutofit/>
          </a:bodyPr>
          <a:lstStyle/>
          <a:p>
            <a:r>
              <a:rPr lang="en-US" altLang="zh-CN" sz="2800" b="1" dirty="0"/>
              <a:t>Software maintenance</a:t>
            </a:r>
            <a:r>
              <a:rPr lang="en-US" altLang="zh-CN" sz="2800" dirty="0"/>
              <a:t>  is the modification of a software product after delivery, including</a:t>
            </a:r>
          </a:p>
          <a:p>
            <a:pPr lvl="1">
              <a:spcBef>
                <a:spcPts val="0"/>
              </a:spcBef>
              <a:buFont typeface="Wingdings" panose="05000000000000000000" pitchFamily="2" charset="2"/>
              <a:buChar char="u"/>
            </a:pPr>
            <a:r>
              <a:rPr lang="en-US" altLang="zh-CN" sz="2400" b="1" dirty="0"/>
              <a:t> Corrective  </a:t>
            </a:r>
            <a:r>
              <a:rPr lang="en-US" altLang="zh-CN" sz="2400" dirty="0"/>
              <a:t>maintenance,</a:t>
            </a:r>
          </a:p>
          <a:p>
            <a:pPr lvl="1">
              <a:spcBef>
                <a:spcPts val="0"/>
              </a:spcBef>
              <a:buFont typeface="Wingdings" panose="05000000000000000000" pitchFamily="2" charset="2"/>
              <a:buChar char="u"/>
            </a:pPr>
            <a:r>
              <a:rPr lang="en-US" altLang="zh-CN" sz="2400" b="1" dirty="0"/>
              <a:t> </a:t>
            </a:r>
            <a:r>
              <a:rPr lang="fr-FR" altLang="zh-CN" sz="2400" b="1" dirty="0"/>
              <a:t>Adaptive </a:t>
            </a:r>
            <a:r>
              <a:rPr lang="fr-FR" altLang="zh-CN" sz="2400" dirty="0"/>
              <a:t>maintenance</a:t>
            </a:r>
            <a:r>
              <a:rPr lang="fr-FR" altLang="zh-CN" sz="2400" b="1" dirty="0"/>
              <a:t>,</a:t>
            </a:r>
          </a:p>
          <a:p>
            <a:pPr lvl="1">
              <a:spcBef>
                <a:spcPts val="0"/>
              </a:spcBef>
              <a:buFont typeface="Wingdings" panose="05000000000000000000" pitchFamily="2" charset="2"/>
              <a:buChar char="u"/>
            </a:pPr>
            <a:r>
              <a:rPr lang="fr-FR" altLang="zh-CN" sz="2400" b="1" dirty="0"/>
              <a:t> Perfective </a:t>
            </a:r>
            <a:r>
              <a:rPr lang="fr-FR" altLang="zh-CN" sz="2400" dirty="0"/>
              <a:t>maintenance,</a:t>
            </a:r>
          </a:p>
          <a:p>
            <a:pPr lvl="1">
              <a:spcBef>
                <a:spcPts val="0"/>
              </a:spcBef>
              <a:buFont typeface="Wingdings" panose="05000000000000000000" pitchFamily="2" charset="2"/>
              <a:buChar char="u"/>
            </a:pPr>
            <a:r>
              <a:rPr lang="fr-FR" altLang="zh-CN" sz="2400" b="1" dirty="0"/>
              <a:t> Additive </a:t>
            </a:r>
            <a:r>
              <a:rPr lang="fr-FR" altLang="zh-CN" sz="2400" dirty="0"/>
              <a:t>maintenance,</a:t>
            </a:r>
            <a:r>
              <a:rPr lang="fr-FR" altLang="zh-CN" sz="2400" b="1" dirty="0"/>
              <a:t> </a:t>
            </a:r>
            <a:r>
              <a:rPr lang="en-US" altLang="zh-CN" sz="2400" dirty="0"/>
              <a:t>and</a:t>
            </a:r>
          </a:p>
          <a:p>
            <a:pPr lvl="1">
              <a:spcBef>
                <a:spcPts val="0"/>
              </a:spcBef>
              <a:buFont typeface="Wingdings" panose="05000000000000000000" pitchFamily="2" charset="2"/>
              <a:buChar char="u"/>
            </a:pPr>
            <a:r>
              <a:rPr lang="en-US" altLang="zh-CN" sz="2400" b="1" dirty="0"/>
              <a:t> Preventive </a:t>
            </a:r>
            <a:r>
              <a:rPr lang="en-US" altLang="zh-CN" sz="2400" dirty="0"/>
              <a:t>maintenance</a:t>
            </a:r>
          </a:p>
          <a:p>
            <a:r>
              <a:rPr lang="en-US" altLang="zh-CN" sz="2800" dirty="0"/>
              <a:t> Maintenance consumes </a:t>
            </a:r>
            <a:r>
              <a:rPr lang="en-US" altLang="zh-CN" sz="2800" b="1" dirty="0">
                <a:solidFill>
                  <a:srgbClr val="C00000"/>
                </a:solidFill>
                <a:latin typeface="Arial Narrow" panose="020B0606020202030204" pitchFamily="34" charset="0"/>
              </a:rPr>
              <a:t>80% cost </a:t>
            </a:r>
            <a:r>
              <a:rPr lang="en-US" altLang="zh-CN" sz="2800" dirty="0"/>
              <a:t>in software lifecycle. This is so called The </a:t>
            </a:r>
            <a:r>
              <a:rPr lang="en-US" altLang="zh-CN" sz="2800" b="1" i="1" dirty="0">
                <a:solidFill>
                  <a:srgbClr val="C00000"/>
                </a:solidFill>
                <a:latin typeface="Arial Narrow" panose="020B0606020202030204" pitchFamily="34" charset="0"/>
              </a:rPr>
              <a:t>2th Software Crisis</a:t>
            </a:r>
            <a:r>
              <a:rPr lang="en-US" altLang="zh-CN" sz="2800" dirty="0"/>
              <a:t>.</a:t>
            </a:r>
          </a:p>
          <a:p>
            <a:r>
              <a:rPr lang="en-US" altLang="zh-CN" sz="2800" b="1" dirty="0"/>
              <a:t>Software complexity </a:t>
            </a:r>
            <a:r>
              <a:rPr lang="en-US" altLang="zh-CN" sz="2800" dirty="0"/>
              <a:t>is the major problem in software maintenance.</a:t>
            </a:r>
          </a:p>
        </p:txBody>
      </p:sp>
      <p:sp>
        <p:nvSpPr>
          <p:cNvPr id="2" name="灯片编号占位符 1"/>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59306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45" y="1150447"/>
            <a:ext cx="7129687" cy="552565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993" y="3244781"/>
            <a:ext cx="2811439" cy="1804606"/>
          </a:xfrm>
          <a:prstGeom prst="rect">
            <a:avLst/>
          </a:prstGeom>
        </p:spPr>
      </p:pic>
      <p:sp>
        <p:nvSpPr>
          <p:cNvPr id="4" name="矩形 3"/>
          <p:cNvSpPr/>
          <p:nvPr/>
        </p:nvSpPr>
        <p:spPr>
          <a:xfrm>
            <a:off x="1520498" y="827282"/>
            <a:ext cx="7295587" cy="646331"/>
          </a:xfrm>
          <a:prstGeom prst="rect">
            <a:avLst/>
          </a:prstGeom>
        </p:spPr>
        <p:txBody>
          <a:bodyPr wrap="none">
            <a:spAutoFit/>
          </a:bodyPr>
          <a:lstStyle/>
          <a:p>
            <a:r>
              <a:rPr lang="en-US" altLang="zh-CN" sz="3600" b="1" dirty="0">
                <a:solidFill>
                  <a:srgbClr val="C00000"/>
                </a:solidFill>
                <a:effectLst>
                  <a:outerShdw blurRad="38100" dist="38100" dir="2700000" algn="tl">
                    <a:srgbClr val="000000">
                      <a:alpha val="43137"/>
                    </a:srgbClr>
                  </a:outerShdw>
                </a:effectLst>
                <a:latin typeface="Arial Narrow" panose="020B0606020202030204" pitchFamily="34" charset="0"/>
                <a:ea typeface="宋体" panose="02010600030101010101" pitchFamily="2" charset="-122"/>
              </a:rPr>
              <a:t>System Complexity and Maintainability </a:t>
            </a:r>
            <a:endParaRPr lang="zh-CN" altLang="en-US" sz="3600"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5" name="矩形 4"/>
          <p:cNvSpPr/>
          <p:nvPr/>
        </p:nvSpPr>
        <p:spPr>
          <a:xfrm>
            <a:off x="1520498" y="1515450"/>
            <a:ext cx="6096000" cy="882678"/>
          </a:xfrm>
          <a:prstGeom prst="rect">
            <a:avLst/>
          </a:prstGeom>
        </p:spPr>
        <p:txBody>
          <a:bodyPr>
            <a:spAutoFit/>
          </a:bodyPr>
          <a:lstStyle/>
          <a:p>
            <a:pPr>
              <a:lnSpc>
                <a:spcPct val="107000"/>
              </a:lnSpc>
              <a:spcAft>
                <a:spcPts val="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It is impossible to reuse a large and complex system without dealing it complexity.</a:t>
            </a:r>
            <a:endParaRPr lang="zh-CN" altLang="en-US" sz="2400"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681" y="1881983"/>
            <a:ext cx="1778851" cy="1709821"/>
          </a:xfrm>
          <a:prstGeom prst="rect">
            <a:avLst/>
          </a:prstGeom>
        </p:spPr>
      </p:pic>
      <p:sp>
        <p:nvSpPr>
          <p:cNvPr id="7" name="矩形 6"/>
          <p:cNvSpPr/>
          <p:nvPr/>
        </p:nvSpPr>
        <p:spPr>
          <a:xfrm>
            <a:off x="7616498" y="4147084"/>
            <a:ext cx="3390859" cy="461665"/>
          </a:xfrm>
          <a:prstGeom prst="rect">
            <a:avLst/>
          </a:prstGeom>
        </p:spPr>
        <p:txBody>
          <a:bodyPr wrap="square">
            <a:spAutoFit/>
          </a:bodyPr>
          <a:lstStyle/>
          <a:p>
            <a:r>
              <a:rPr lang="en-US" altLang="zh-CN" sz="2400" dirty="0">
                <a:latin typeface="Comic Sans MS" panose="030F0702030302020204" pitchFamily="66" charset="0"/>
                <a:cs typeface="Arial" panose="020B0604020202020204" pitchFamily="34" charset="0"/>
              </a:rPr>
              <a:t>What is the solution</a:t>
            </a:r>
            <a:r>
              <a:rPr lang="zh-CN" altLang="en-US" sz="2400" dirty="0">
                <a:latin typeface="Comic Sans MS" panose="030F0702030302020204" pitchFamily="66" charset="0"/>
                <a:cs typeface="Arial" panose="020B0604020202020204" pitchFamily="34" charset="0"/>
              </a:rPr>
              <a:t>？</a:t>
            </a:r>
            <a:endParaRPr lang="en-US" altLang="zh-CN" sz="2400" dirty="0">
              <a:latin typeface="Comic Sans MS" panose="030F0702030302020204" pitchFamily="66" charset="0"/>
              <a:cs typeface="Arial" panose="020B0604020202020204" pitchFamily="34" charset="0"/>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9949" y="4772197"/>
            <a:ext cx="3405022" cy="1445058"/>
          </a:xfrm>
          <a:prstGeom prst="rect">
            <a:avLst/>
          </a:prstGeom>
        </p:spPr>
      </p:pic>
    </p:spTree>
    <p:extLst>
      <p:ext uri="{BB962C8B-B14F-4D97-AF65-F5344CB8AC3E}">
        <p14:creationId xmlns:p14="http://schemas.microsoft.com/office/powerpoint/2010/main" val="252548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 descr="Recycled paper"/>
          <p:cNvSpPr>
            <a:spLocks noChangeArrowheads="1"/>
          </p:cNvSpPr>
          <p:nvPr/>
        </p:nvSpPr>
        <p:spPr bwMode="auto">
          <a:xfrm>
            <a:off x="2165973" y="393877"/>
            <a:ext cx="7272338" cy="1079500"/>
          </a:xfrm>
          <a:prstGeom prst="rect">
            <a:avLst/>
          </a:prstGeom>
          <a:noFill/>
          <a:ln w="9525">
            <a:noFill/>
            <a:miter lim="800000"/>
            <a:headEnd/>
            <a:tailEnd/>
          </a:ln>
          <a:effectLst/>
        </p:spPr>
        <p:txBody>
          <a:bodyPr anchor="b"/>
          <a:lstStyle/>
          <a:p>
            <a:pPr>
              <a:lnSpc>
                <a:spcPct val="80000"/>
              </a:lnSpc>
              <a:spcBef>
                <a:spcPct val="50000"/>
              </a:spcBef>
              <a:defRPr/>
            </a:pPr>
            <a:r>
              <a:rPr lang="en-US" altLang="zh-CN" sz="3500" b="1" dirty="0">
                <a:solidFill>
                  <a:srgbClr val="C00000"/>
                </a:solidFill>
                <a:effectLst>
                  <a:outerShdw blurRad="38100" dist="38100" dir="2700000" algn="tl">
                    <a:srgbClr val="000000"/>
                  </a:outerShdw>
                </a:effectLst>
                <a:latin typeface="Arial Narrow" pitchFamily="34" charset="0"/>
                <a:ea typeface="华文隶书" pitchFamily="2" charset="-122"/>
              </a:rPr>
              <a:t>The Study on Software evolution</a:t>
            </a:r>
            <a:br>
              <a:rPr lang="en-US" altLang="zh-CN" sz="3500" b="1" dirty="0">
                <a:solidFill>
                  <a:srgbClr val="C00000"/>
                </a:solidFill>
                <a:effectLst>
                  <a:outerShdw blurRad="38100" dist="38100" dir="2700000" algn="tl">
                    <a:srgbClr val="000000"/>
                  </a:outerShdw>
                </a:effectLst>
                <a:latin typeface="Arial Narrow" pitchFamily="34" charset="0"/>
                <a:ea typeface="华文隶书" pitchFamily="2" charset="-122"/>
              </a:rPr>
            </a:br>
            <a:r>
              <a:rPr lang="en-US" altLang="zh-CN" sz="2500" b="1" dirty="0">
                <a:solidFill>
                  <a:srgbClr val="C00000"/>
                </a:solidFill>
                <a:effectLst>
                  <a:outerShdw blurRad="38100" dist="38100" dir="2700000" algn="tl">
                    <a:srgbClr val="000000"/>
                  </a:outerShdw>
                </a:effectLst>
                <a:latin typeface="Arial Narrow" pitchFamily="34" charset="0"/>
                <a:ea typeface="宋体" pitchFamily="2" charset="-122"/>
              </a:rPr>
              <a:t>             </a:t>
            </a:r>
            <a:r>
              <a:rPr lang="en-US" altLang="zh-CN" sz="2000" b="1" i="1" dirty="0">
                <a:solidFill>
                  <a:srgbClr val="C00000"/>
                </a:solidFill>
                <a:latin typeface="Agency FB" pitchFamily="34" charset="0"/>
                <a:ea typeface="宋体" pitchFamily="2" charset="-122"/>
              </a:rPr>
              <a:t>Lehman's laws of software evolution</a:t>
            </a:r>
            <a:endParaRPr lang="en-US" altLang="zh-CN" sz="2700" b="1" i="1" dirty="0">
              <a:solidFill>
                <a:srgbClr val="C00000"/>
              </a:solidFill>
              <a:latin typeface="Agency FB" pitchFamily="34" charset="0"/>
              <a:ea typeface="宋体" pitchFamily="2" charset="-122"/>
            </a:endParaRPr>
          </a:p>
        </p:txBody>
      </p:sp>
      <p:sp>
        <p:nvSpPr>
          <p:cNvPr id="4" name="Rectangle 5"/>
          <p:cNvSpPr>
            <a:spLocks noChangeArrowheads="1"/>
          </p:cNvSpPr>
          <p:nvPr/>
        </p:nvSpPr>
        <p:spPr bwMode="auto">
          <a:xfrm>
            <a:off x="2437894" y="1776007"/>
            <a:ext cx="8360229" cy="4268935"/>
          </a:xfrm>
          <a:prstGeom prst="rect">
            <a:avLst/>
          </a:prstGeom>
          <a:noFill/>
          <a:ln w="3175">
            <a:noFill/>
            <a:miter lim="800000"/>
            <a:headEnd/>
            <a:tailEnd/>
          </a:ln>
          <a:effectLst>
            <a:prstShdw prst="shdw17" dist="17961" dir="2700000">
              <a:srgbClr val="997A3D"/>
            </a:prstShdw>
          </a:effectLst>
        </p:spPr>
        <p:txBody>
          <a:bodyPr/>
          <a:lstStyle/>
          <a:p>
            <a:pPr marL="342900" indent="-342900">
              <a:spcBef>
                <a:spcPct val="30000"/>
              </a:spcBef>
              <a:buClr>
                <a:schemeClr val="hlink"/>
              </a:buClr>
              <a:buSzPct val="80000"/>
              <a:buFont typeface="Wingdings" pitchFamily="2" charset="2"/>
              <a:buChar char="l"/>
            </a:pPr>
            <a:endParaRPr lang="en-US" altLang="zh-CN" sz="900" b="1" i="1" dirty="0">
              <a:solidFill>
                <a:schemeClr val="tx2"/>
              </a:solidFill>
            </a:endParaRPr>
          </a:p>
          <a:p>
            <a:pPr marL="342900" indent="-342900">
              <a:spcBef>
                <a:spcPct val="5000"/>
              </a:spcBef>
              <a:buClr>
                <a:schemeClr val="hlink"/>
              </a:buClr>
              <a:buSzPct val="80000"/>
              <a:buFont typeface="Wingdings" pitchFamily="2" charset="2"/>
              <a:buBlip>
                <a:blip r:embed="rId2"/>
              </a:buBlip>
            </a:pPr>
            <a:r>
              <a:rPr lang="en-US" altLang="zh-CN" sz="2800" b="1" dirty="0">
                <a:solidFill>
                  <a:srgbClr val="FFC000"/>
                </a:solidFill>
              </a:rPr>
              <a:t>Law of continuing change: </a:t>
            </a:r>
            <a:br>
              <a:rPr lang="en-US" altLang="zh-CN" sz="2800" b="1" dirty="0"/>
            </a:br>
            <a:r>
              <a:rPr lang="en-US" altLang="zh-CN" sz="2800" b="1" i="1" dirty="0">
                <a:latin typeface="Agency FB"/>
              </a:rPr>
              <a:t>A system that is being used undergoes continuing change or degrades in effectiveness .</a:t>
            </a:r>
            <a:r>
              <a:rPr lang="en-US" altLang="zh-CN" sz="2800" b="1" dirty="0">
                <a:latin typeface="Agency FB"/>
              </a:rPr>
              <a:t> </a:t>
            </a:r>
          </a:p>
          <a:p>
            <a:pPr marL="342900" indent="-342900">
              <a:spcBef>
                <a:spcPct val="30000"/>
              </a:spcBef>
              <a:buClr>
                <a:schemeClr val="hlink"/>
              </a:buClr>
              <a:buSzPct val="80000"/>
              <a:buFont typeface="Wingdings" pitchFamily="2" charset="2"/>
              <a:buBlip>
                <a:blip r:embed="rId2"/>
              </a:buBlip>
            </a:pPr>
            <a:r>
              <a:rPr lang="en-US" altLang="zh-CN" sz="2800" b="1" dirty="0">
                <a:solidFill>
                  <a:srgbClr val="FFC000"/>
                </a:solidFill>
              </a:rPr>
              <a:t>Law of increasing complexity:   </a:t>
            </a:r>
          </a:p>
          <a:p>
            <a:pPr marL="342900" indent="-342900">
              <a:buClr>
                <a:schemeClr val="hlink"/>
              </a:buClr>
              <a:buSzPct val="80000"/>
              <a:buFont typeface="Wingdings" pitchFamily="2" charset="2"/>
              <a:buNone/>
            </a:pPr>
            <a:r>
              <a:rPr lang="en-US" altLang="zh-CN" sz="2800" b="1" i="1" dirty="0"/>
              <a:t>    </a:t>
            </a:r>
            <a:r>
              <a:rPr lang="en-US" altLang="zh-CN" sz="2800" b="1" i="1" dirty="0">
                <a:latin typeface="Agency FB"/>
              </a:rPr>
              <a:t>A computer program that is changed, becomes less and </a:t>
            </a:r>
            <a:r>
              <a:rPr lang="en-US" altLang="zh-CN" sz="2800" b="1" i="1" u="sng" dirty="0">
                <a:solidFill>
                  <a:srgbClr val="FFC000"/>
                </a:solidFill>
              </a:rPr>
              <a:t>less structured</a:t>
            </a:r>
            <a:r>
              <a:rPr lang="en-US" altLang="zh-CN" sz="2800" b="1" i="1" dirty="0">
                <a:latin typeface="Agency FB"/>
              </a:rPr>
              <a:t>. The changes increase the </a:t>
            </a:r>
            <a:r>
              <a:rPr lang="en-US" altLang="zh-CN" sz="2800" b="1" i="1" u="sng" dirty="0">
                <a:solidFill>
                  <a:srgbClr val="FFC000"/>
                </a:solidFill>
              </a:rPr>
              <a:t>entropy and complexity</a:t>
            </a:r>
            <a:r>
              <a:rPr lang="en-US" altLang="zh-CN" sz="2800" b="1" i="1" dirty="0">
                <a:solidFill>
                  <a:srgbClr val="FFC000"/>
                </a:solidFill>
              </a:rPr>
              <a:t> </a:t>
            </a:r>
            <a:r>
              <a:rPr lang="en-US" altLang="zh-CN" sz="2800" b="1" i="1" dirty="0">
                <a:latin typeface="Agency FB"/>
              </a:rPr>
              <a:t>of the program.</a:t>
            </a:r>
          </a:p>
        </p:txBody>
      </p:sp>
      <p:pic>
        <p:nvPicPr>
          <p:cNvPr id="5" name="Picture 9"/>
          <p:cNvPicPr>
            <a:picLocks noChangeAspect="1" noChangeArrowheads="1"/>
          </p:cNvPicPr>
          <p:nvPr/>
        </p:nvPicPr>
        <p:blipFill>
          <a:blip r:embed="rId3"/>
          <a:srcRect/>
          <a:stretch>
            <a:fillRect/>
          </a:stretch>
        </p:blipFill>
        <p:spPr bwMode="auto">
          <a:xfrm>
            <a:off x="216373" y="393877"/>
            <a:ext cx="1771603" cy="1925752"/>
          </a:xfrm>
          <a:prstGeom prst="rect">
            <a:avLst/>
          </a:prstGeom>
          <a:noFill/>
          <a:ln w="9525">
            <a:noFill/>
            <a:miter lim="800000"/>
            <a:headEnd/>
            <a:tailEnd/>
          </a:ln>
          <a:effectLst>
            <a:glow rad="228600">
              <a:schemeClr val="accent3">
                <a:satMod val="175000"/>
                <a:alpha val="40000"/>
              </a:schemeClr>
            </a:glow>
          </a:effectLst>
        </p:spPr>
      </p:pic>
      <p:sp>
        <p:nvSpPr>
          <p:cNvPr id="6" name="Text Box 10"/>
          <p:cNvSpPr txBox="1">
            <a:spLocks noChangeArrowheads="1"/>
          </p:cNvSpPr>
          <p:nvPr/>
        </p:nvSpPr>
        <p:spPr bwMode="auto">
          <a:xfrm>
            <a:off x="1752949" y="5817288"/>
            <a:ext cx="8856662" cy="730250"/>
          </a:xfrm>
          <a:prstGeom prst="rect">
            <a:avLst/>
          </a:prstGeom>
          <a:noFill/>
          <a:ln w="9525">
            <a:noFill/>
            <a:miter lim="800000"/>
            <a:headEnd/>
            <a:tailEnd/>
          </a:ln>
        </p:spPr>
        <p:txBody>
          <a:bodyPr>
            <a:spAutoFit/>
          </a:bodyPr>
          <a:lstStyle/>
          <a:p>
            <a:pPr>
              <a:spcBef>
                <a:spcPct val="40000"/>
              </a:spcBef>
              <a:buClr>
                <a:schemeClr val="hlink"/>
              </a:buClr>
              <a:buSzPct val="60000"/>
              <a:buFont typeface="Wingdings" pitchFamily="2" charset="2"/>
              <a:buNone/>
            </a:pPr>
            <a:r>
              <a:rPr lang="en-US" altLang="zh-CN" sz="1400" dirty="0">
                <a:solidFill>
                  <a:schemeClr val="tx2"/>
                </a:solidFill>
                <a:latin typeface="Times New Roman" pitchFamily="18" charset="0"/>
              </a:rPr>
              <a:t>Meir M. Lehman is Professor of Middlesex University and  was a Professor and Head of the Computing Department at Imperial College London From 1972 to 2002 . His research contributions include the early realization of the software evolution phenomenon and the eponymous Lehman's laws of software evolution 1974.</a:t>
            </a:r>
            <a:endParaRPr lang="en-US" altLang="zh-CN" sz="1400" dirty="0">
              <a:latin typeface="Times New Roman" pitchFamily="18" charset="0"/>
            </a:endParaRPr>
          </a:p>
        </p:txBody>
      </p:sp>
    </p:spTree>
    <p:extLst>
      <p:ext uri="{BB962C8B-B14F-4D97-AF65-F5344CB8AC3E}">
        <p14:creationId xmlns:p14="http://schemas.microsoft.com/office/powerpoint/2010/main" val="129793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92926" y="624110"/>
            <a:ext cx="8762934" cy="722776"/>
          </a:xfrm>
        </p:spPr>
        <p:txBody>
          <a:bodyPr>
            <a:normAutofit/>
          </a:bodyPr>
          <a:lstStyle/>
          <a:p>
            <a:r>
              <a:rPr lang="en-US" altLang="zh-CN" b="1" dirty="0">
                <a:solidFill>
                  <a:srgbClr val="C00000"/>
                </a:solidFill>
                <a:effectLst>
                  <a:outerShdw blurRad="38100" dist="38100" dir="2700000" algn="tl">
                    <a:srgbClr val="000000"/>
                  </a:outerShdw>
                </a:effectLst>
                <a:latin typeface="Arial Narrow" pitchFamily="34" charset="0"/>
                <a:ea typeface="华文隶书" pitchFamily="2" charset="-122"/>
                <a:cs typeface="+mn-cs"/>
              </a:rPr>
              <a:t>The </a:t>
            </a:r>
            <a:r>
              <a:rPr lang="en-US" altLang="zh-CN" b="1" dirty="0">
                <a:solidFill>
                  <a:srgbClr val="FF0000"/>
                </a:solidFill>
                <a:effectLst>
                  <a:outerShdw blurRad="38100" dist="38100" dir="2700000" algn="tl">
                    <a:srgbClr val="000000"/>
                  </a:outerShdw>
                </a:effectLst>
                <a:latin typeface="Arial Narrow" pitchFamily="34" charset="0"/>
                <a:ea typeface="华文隶书" pitchFamily="2" charset="-122"/>
                <a:cs typeface="+mn-cs"/>
              </a:rPr>
              <a:t>Solution</a:t>
            </a:r>
            <a:r>
              <a:rPr lang="en-US" altLang="zh-CN" b="1" dirty="0">
                <a:solidFill>
                  <a:srgbClr val="C00000"/>
                </a:solidFill>
                <a:effectLst>
                  <a:outerShdw blurRad="38100" dist="38100" dir="2700000" algn="tl">
                    <a:srgbClr val="000000"/>
                  </a:outerShdw>
                </a:effectLst>
                <a:latin typeface="Arial Narrow" pitchFamily="34" charset="0"/>
                <a:ea typeface="华文隶书" pitchFamily="2" charset="-122"/>
                <a:cs typeface="+mn-cs"/>
              </a:rPr>
              <a:t> to Software Complexity</a:t>
            </a:r>
            <a:endParaRPr lang="zh-CN" altLang="en-US" b="1" dirty="0">
              <a:solidFill>
                <a:srgbClr val="C00000"/>
              </a:solidFill>
              <a:effectLst>
                <a:outerShdw blurRad="38100" dist="38100" dir="2700000" algn="tl">
                  <a:srgbClr val="000000"/>
                </a:outerShdw>
              </a:effectLst>
              <a:latin typeface="Arial Narrow" pitchFamily="34" charset="0"/>
              <a:ea typeface="华文隶书" pitchFamily="2" charset="-122"/>
              <a:cs typeface="+mn-cs"/>
            </a:endParaRPr>
          </a:p>
        </p:txBody>
      </p:sp>
      <p:sp>
        <p:nvSpPr>
          <p:cNvPr id="4" name="内容占位符 3"/>
          <p:cNvSpPr>
            <a:spLocks noGrp="1"/>
          </p:cNvSpPr>
          <p:nvPr>
            <p:ph idx="1"/>
          </p:nvPr>
        </p:nvSpPr>
        <p:spPr>
          <a:xfrm>
            <a:off x="2162363" y="1484026"/>
            <a:ext cx="9624059" cy="5156616"/>
          </a:xfrm>
        </p:spPr>
        <p:txBody>
          <a:bodyPr>
            <a:noAutofit/>
          </a:bodyPr>
          <a:lstStyle/>
          <a:p>
            <a:pPr marL="0" indent="0">
              <a:buNone/>
            </a:pPr>
            <a:r>
              <a:rPr lang="en-US" altLang="zh-CN" sz="2000" b="1" dirty="0"/>
              <a:t>Software Complexity lies mainly in the Structural complexity  of the system. A solution is therefore as follows,</a:t>
            </a:r>
          </a:p>
          <a:p>
            <a:pPr lvl="1"/>
            <a:r>
              <a:rPr lang="en-US" altLang="zh-CN" sz="2400" b="1" dirty="0">
                <a:solidFill>
                  <a:srgbClr val="C00000"/>
                </a:solidFill>
              </a:rPr>
              <a:t>Re-architecting</a:t>
            </a:r>
            <a:r>
              <a:rPr lang="en-US" altLang="zh-CN" sz="2400" dirty="0"/>
              <a:t>:  The process of restructuring the </a:t>
            </a:r>
            <a:r>
              <a:rPr lang="en-US" altLang="zh-CN" sz="2400" dirty="0">
                <a:solidFill>
                  <a:schemeClr val="tx1"/>
                </a:solidFill>
              </a:rPr>
              <a:t>organizational structure of a system into more suitable one without changing the functionality and external behavior of the system   -- Haikuan Li</a:t>
            </a:r>
          </a:p>
          <a:p>
            <a:pPr lvl="1"/>
            <a:r>
              <a:rPr lang="en-US" altLang="zh-CN" sz="2400" b="1" dirty="0">
                <a:solidFill>
                  <a:srgbClr val="C00000"/>
                </a:solidFill>
              </a:rPr>
              <a:t>Refactoring: </a:t>
            </a:r>
            <a:r>
              <a:rPr lang="en-US" altLang="zh-CN" sz="2400" dirty="0">
                <a:solidFill>
                  <a:schemeClr val="tx1"/>
                </a:solidFill>
              </a:rPr>
              <a:t>the process of restructuring existing computer code—changing the factoring—without changing its external behavior.   -- Martin Fowler </a:t>
            </a:r>
          </a:p>
          <a:p>
            <a:pPr lvl="1"/>
            <a:r>
              <a:rPr lang="en-US" altLang="zh-CN" sz="2400" dirty="0"/>
              <a:t>Architecting and refactoring improves</a:t>
            </a:r>
            <a:r>
              <a:rPr lang="en-US" altLang="zh-CN" sz="2400" dirty="0">
                <a:solidFill>
                  <a:srgbClr val="0070C0"/>
                </a:solidFill>
              </a:rPr>
              <a:t> </a:t>
            </a:r>
            <a:r>
              <a:rPr lang="en-US" altLang="zh-CN" sz="2400" dirty="0">
                <a:solidFill>
                  <a:schemeClr val="tx1"/>
                </a:solidFill>
              </a:rPr>
              <a:t>the </a:t>
            </a:r>
            <a:r>
              <a:rPr lang="en-US" altLang="zh-CN" sz="2400" b="1" dirty="0">
                <a:solidFill>
                  <a:srgbClr val="C00000"/>
                </a:solidFill>
              </a:rPr>
              <a:t>non-functional attributes </a:t>
            </a:r>
            <a:r>
              <a:rPr lang="en-US" altLang="zh-CN" sz="2400" dirty="0"/>
              <a:t>of software, reduce system complexity and increase the maintainability and extensibility of the system.</a:t>
            </a:r>
          </a:p>
          <a:p>
            <a:pPr marL="0" indent="0">
              <a:buNone/>
            </a:pPr>
            <a:endParaRPr lang="en-US" altLang="zh-CN" sz="2000" dirty="0"/>
          </a:p>
        </p:txBody>
      </p:sp>
      <p:sp>
        <p:nvSpPr>
          <p:cNvPr id="2" name="灯片编号占位符 1"/>
          <p:cNvSpPr>
            <a:spLocks noGrp="1"/>
          </p:cNvSpPr>
          <p:nvPr>
            <p:ph type="sldNum" sz="quarter" idx="12"/>
          </p:nvPr>
        </p:nvSpPr>
        <p:spPr/>
        <p:txBody>
          <a:bodyPr/>
          <a:lstStyle/>
          <a:p>
            <a:fld id="{D57F1E4F-1CFF-5643-939E-217C01CDF565}" type="slidenum">
              <a:rPr lang="en-US" smtClean="0"/>
              <a:pPr/>
              <a:t>6</a:t>
            </a:fld>
            <a:endParaRPr lang="en-US" dirty="0"/>
          </a:p>
        </p:txBody>
      </p:sp>
      <p:sp>
        <p:nvSpPr>
          <p:cNvPr id="5" name="TextBox 4">
            <a:extLst>
              <a:ext uri="{FF2B5EF4-FFF2-40B4-BE49-F238E27FC236}">
                <a16:creationId xmlns:a16="http://schemas.microsoft.com/office/drawing/2014/main" id="{D787DC59-2600-E81E-F3FE-C576520CF2D5}"/>
              </a:ext>
            </a:extLst>
          </p:cNvPr>
          <p:cNvSpPr txBox="1"/>
          <p:nvPr/>
        </p:nvSpPr>
        <p:spPr>
          <a:xfrm>
            <a:off x="183101" y="5042118"/>
            <a:ext cx="2409825" cy="1815882"/>
          </a:xfrm>
          <a:prstGeom prst="rect">
            <a:avLst/>
          </a:prstGeom>
          <a:noFill/>
        </p:spPr>
        <p:txBody>
          <a:bodyPr wrap="square" rtlCol="0">
            <a:spAutoFit/>
          </a:bodyPr>
          <a:lstStyle/>
          <a:p>
            <a:r>
              <a:rPr lang="en-US" altLang="zh-CN" sz="1400" dirty="0">
                <a:solidFill>
                  <a:srgbClr val="FF0000"/>
                </a:solidFill>
              </a:rPr>
              <a:t>“noun: </a:t>
            </a:r>
            <a:r>
              <a:rPr lang="en-US" altLang="zh-CN" sz="1400" dirty="0">
                <a:solidFill>
                  <a:schemeClr val="tx1"/>
                </a:solidFill>
              </a:rPr>
              <a:t>a change made to the internal structure of software to make it easier to understand and cheaper to modify without changing its observable behavior</a:t>
            </a:r>
            <a:r>
              <a:rPr lang="zh-CN" altLang="en-US" sz="1400" dirty="0">
                <a:solidFill>
                  <a:schemeClr val="tx1"/>
                </a:solidFill>
              </a:rPr>
              <a:t>”</a:t>
            </a:r>
            <a:endParaRPr lang="en-US" altLang="zh-CN" sz="1400" dirty="0">
              <a:solidFill>
                <a:schemeClr val="tx1"/>
              </a:solidFill>
            </a:endParaRPr>
          </a:p>
          <a:p>
            <a:r>
              <a:rPr lang="zh-CN" altLang="en-US" sz="1400" dirty="0">
                <a:solidFill>
                  <a:schemeClr val="tx1"/>
                </a:solidFill>
              </a:rPr>
              <a:t> </a:t>
            </a:r>
            <a:r>
              <a:rPr lang="en-US" altLang="zh-CN" sz="1400" dirty="0">
                <a:solidFill>
                  <a:schemeClr val="tx1"/>
                </a:solidFill>
              </a:rPr>
              <a:t>--M.</a:t>
            </a:r>
            <a:r>
              <a:rPr lang="zh-CN" altLang="en-US" sz="1400" dirty="0">
                <a:solidFill>
                  <a:schemeClr val="tx1"/>
                </a:solidFill>
              </a:rPr>
              <a:t> </a:t>
            </a:r>
            <a:r>
              <a:rPr lang="en-US" altLang="zh-CN" sz="1400" dirty="0" err="1">
                <a:solidFill>
                  <a:schemeClr val="tx1"/>
                </a:solidFill>
              </a:rPr>
              <a:t>Folwler</a:t>
            </a:r>
            <a:endParaRPr lang="en-US" altLang="zh-CN" sz="1400" dirty="0">
              <a:solidFill>
                <a:schemeClr val="tx1"/>
              </a:solidFill>
            </a:endParaRPr>
          </a:p>
        </p:txBody>
      </p:sp>
    </p:spTree>
    <p:extLst>
      <p:ext uri="{BB962C8B-B14F-4D97-AF65-F5344CB8AC3E}">
        <p14:creationId xmlns:p14="http://schemas.microsoft.com/office/powerpoint/2010/main" val="126551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2214643" y="5377632"/>
            <a:ext cx="7488237" cy="1077218"/>
          </a:xfrm>
          <a:prstGeom prst="rect">
            <a:avLst/>
          </a:prstGeom>
          <a:solidFill>
            <a:srgbClr val="FFFF99"/>
          </a:solidFill>
          <a:ln w="3175">
            <a:solidFill>
              <a:schemeClr val="tx1"/>
            </a:solidFill>
            <a:miter lim="800000"/>
            <a:headEnd/>
            <a:tailEnd/>
          </a:ln>
        </p:spPr>
        <p:txBody>
          <a:bodyPr>
            <a:spAutoFit/>
          </a:bodyPr>
          <a:lstStyle/>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Recovery – Get an architecture from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Transformation – Restructure  the old architecture into a new one.</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Build In – Build the new architecture back into the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Maintenance – Software Maintenance with the new architecture</a:t>
            </a:r>
          </a:p>
        </p:txBody>
      </p:sp>
      <p:grpSp>
        <p:nvGrpSpPr>
          <p:cNvPr id="16" name="组合 15"/>
          <p:cNvGrpSpPr/>
          <p:nvPr/>
        </p:nvGrpSpPr>
        <p:grpSpPr>
          <a:xfrm>
            <a:off x="2656592" y="1952255"/>
            <a:ext cx="6624637" cy="2971500"/>
            <a:chOff x="2551160" y="2218879"/>
            <a:chExt cx="6624637" cy="2971500"/>
          </a:xfrm>
        </p:grpSpPr>
        <p:sp>
          <p:nvSpPr>
            <p:cNvPr id="3" name="Oval 4"/>
            <p:cNvSpPr>
              <a:spLocks noChangeArrowheads="1"/>
            </p:cNvSpPr>
            <p:nvPr/>
          </p:nvSpPr>
          <p:spPr bwMode="auto">
            <a:xfrm>
              <a:off x="4557476" y="4310804"/>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b="1" dirty="0">
                  <a:solidFill>
                    <a:schemeClr val="bg1"/>
                  </a:solidFill>
                  <a:latin typeface="Tahoma" pitchFamily="34" charset="0"/>
                  <a:ea typeface="宋体" pitchFamily="2" charset="-122"/>
                </a:rPr>
                <a:t>Legacy System</a:t>
              </a:r>
            </a:p>
          </p:txBody>
        </p:sp>
        <p:sp>
          <p:nvSpPr>
            <p:cNvPr id="4" name="Oval 5"/>
            <p:cNvSpPr>
              <a:spLocks noChangeArrowheads="1"/>
            </p:cNvSpPr>
            <p:nvPr/>
          </p:nvSpPr>
          <p:spPr bwMode="auto">
            <a:xfrm>
              <a:off x="2551160" y="2466226"/>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b="1" dirty="0">
                  <a:solidFill>
                    <a:schemeClr val="bg1"/>
                  </a:solidFill>
                  <a:latin typeface="Tahoma" pitchFamily="34" charset="0"/>
                </a:rPr>
                <a:t>Old </a:t>
              </a:r>
            </a:p>
            <a:p>
              <a:pPr algn="ctr"/>
              <a:r>
                <a:rPr lang="en-US" altLang="zh-CN" b="1" dirty="0">
                  <a:solidFill>
                    <a:schemeClr val="bg1"/>
                  </a:solidFill>
                  <a:latin typeface="Tahoma" pitchFamily="34" charset="0"/>
                </a:rPr>
                <a:t>Architecture</a:t>
              </a:r>
            </a:p>
          </p:txBody>
        </p:sp>
        <p:sp>
          <p:nvSpPr>
            <p:cNvPr id="5" name="Oval 6"/>
            <p:cNvSpPr>
              <a:spLocks noChangeArrowheads="1"/>
            </p:cNvSpPr>
            <p:nvPr/>
          </p:nvSpPr>
          <p:spPr bwMode="auto">
            <a:xfrm>
              <a:off x="6738985" y="2466226"/>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b="1" dirty="0">
                  <a:solidFill>
                    <a:schemeClr val="bg1"/>
                  </a:solidFill>
                  <a:latin typeface="Tahoma" pitchFamily="34" charset="0"/>
                </a:rPr>
                <a:t>New </a:t>
              </a:r>
            </a:p>
            <a:p>
              <a:pPr algn="ctr"/>
              <a:r>
                <a:rPr lang="en-US" altLang="zh-CN" b="1" dirty="0">
                  <a:solidFill>
                    <a:schemeClr val="bg1"/>
                  </a:solidFill>
                  <a:latin typeface="Tahoma" pitchFamily="34" charset="0"/>
                </a:rPr>
                <a:t>Architecture </a:t>
              </a:r>
            </a:p>
          </p:txBody>
        </p:sp>
        <p:sp>
          <p:nvSpPr>
            <p:cNvPr id="6" name="AutoShape 17"/>
            <p:cNvSpPr>
              <a:spLocks noChangeArrowheads="1"/>
            </p:cNvSpPr>
            <p:nvPr/>
          </p:nvSpPr>
          <p:spPr bwMode="auto">
            <a:xfrm>
              <a:off x="5237210" y="2701752"/>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7" name="AutoShape 20"/>
            <p:cNvSpPr>
              <a:spLocks noChangeArrowheads="1"/>
            </p:cNvSpPr>
            <p:nvPr/>
          </p:nvSpPr>
          <p:spPr bwMode="auto">
            <a:xfrm rot="13733784">
              <a:off x="4060366" y="3596179"/>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8" name="AutoShape 21"/>
            <p:cNvSpPr>
              <a:spLocks noChangeArrowheads="1"/>
            </p:cNvSpPr>
            <p:nvPr/>
          </p:nvSpPr>
          <p:spPr bwMode="auto">
            <a:xfrm rot="7866216" flipV="1">
              <a:off x="6436854" y="3656623"/>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9" name="Rectangle 29"/>
            <p:cNvSpPr>
              <a:spLocks noChangeArrowheads="1"/>
            </p:cNvSpPr>
            <p:nvPr/>
          </p:nvSpPr>
          <p:spPr bwMode="auto">
            <a:xfrm>
              <a:off x="5237210" y="2218879"/>
              <a:ext cx="1314450" cy="468968"/>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Transformation</a:t>
              </a:r>
            </a:p>
          </p:txBody>
        </p:sp>
        <p:sp>
          <p:nvSpPr>
            <p:cNvPr id="10" name="Rectangle 30"/>
            <p:cNvSpPr>
              <a:spLocks noChangeArrowheads="1"/>
            </p:cNvSpPr>
            <p:nvPr/>
          </p:nvSpPr>
          <p:spPr bwMode="auto">
            <a:xfrm>
              <a:off x="7056936" y="3756408"/>
              <a:ext cx="1312862" cy="350162"/>
            </a:xfrm>
            <a:prstGeom prst="rect">
              <a:avLst/>
            </a:prstGeom>
            <a:noFill/>
            <a:ln w="9525">
              <a:noFill/>
              <a:miter lim="800000"/>
              <a:headEnd/>
              <a:tailEnd/>
            </a:ln>
          </p:spPr>
          <p:txBody>
            <a:bodyPr wrap="none" anchor="ctr"/>
            <a:lstStyle/>
            <a:p>
              <a:pPr algn="ctr"/>
              <a:r>
                <a:rPr lang="en-US" altLang="zh-CN" sz="1400" b="1" dirty="0">
                  <a:latin typeface="Tahoma" pitchFamily="34" charset="0"/>
                </a:rPr>
                <a:t>         </a:t>
              </a: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Implantation</a:t>
              </a:r>
            </a:p>
          </p:txBody>
        </p:sp>
        <p:sp>
          <p:nvSpPr>
            <p:cNvPr id="11" name="Rectangle 31"/>
            <p:cNvSpPr>
              <a:spLocks noChangeArrowheads="1"/>
            </p:cNvSpPr>
            <p:nvPr/>
          </p:nvSpPr>
          <p:spPr bwMode="auto">
            <a:xfrm>
              <a:off x="3473421" y="3817116"/>
              <a:ext cx="1312862" cy="350162"/>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r"/>
              <a:r>
                <a:rPr lang="en-US" altLang="zh-CN" sz="1400" dirty="0">
                  <a:effectLst>
                    <a:outerShdw blurRad="38100" dist="38100" dir="2700000" algn="tl">
                      <a:srgbClr val="000000">
                        <a:alpha val="43137"/>
                      </a:srgbClr>
                    </a:outerShdw>
                  </a:effectLst>
                  <a:latin typeface="Tahoma" pitchFamily="34" charset="0"/>
                </a:rPr>
                <a:t>     Recovery</a:t>
              </a:r>
            </a:p>
          </p:txBody>
        </p:sp>
      </p:grpSp>
      <p:sp>
        <p:nvSpPr>
          <p:cNvPr id="13" name="圆角矩形 12"/>
          <p:cNvSpPr/>
          <p:nvPr/>
        </p:nvSpPr>
        <p:spPr>
          <a:xfrm>
            <a:off x="2246791" y="1000538"/>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燕尾形 19"/>
          <p:cNvSpPr/>
          <p:nvPr/>
        </p:nvSpPr>
        <p:spPr>
          <a:xfrm>
            <a:off x="227158" y="1391641"/>
            <a:ext cx="3592448" cy="436763"/>
          </a:xfrm>
          <a:prstGeom prst="chevron">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a:solidFill>
                  <a:prstClr val="black"/>
                </a:solidFill>
                <a:latin typeface="Arial Narrow" panose="020B0606020202030204" pitchFamily="34" charset="0"/>
              </a:rPr>
              <a:t> Three-Step Approach</a:t>
            </a:r>
            <a:endParaRPr lang="zh-CN" altLang="en-US" sz="2800" dirty="0">
              <a:solidFill>
                <a:prstClr val="black"/>
              </a:solidFill>
            </a:endParaRPr>
          </a:p>
        </p:txBody>
      </p:sp>
      <p:sp>
        <p:nvSpPr>
          <p:cNvPr id="17" name="标题 1"/>
          <p:cNvSpPr txBox="1">
            <a:spLocks/>
          </p:cNvSpPr>
          <p:nvPr/>
        </p:nvSpPr>
        <p:spPr>
          <a:xfrm>
            <a:off x="1220221" y="240813"/>
            <a:ext cx="8888015" cy="69695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b="1" dirty="0">
                <a:solidFill>
                  <a:srgbClr val="A53010"/>
                </a:solidFill>
                <a:latin typeface="Arial Narrow" panose="020B0606020202030204" pitchFamily="34" charset="0"/>
              </a:rPr>
              <a:t>Software Data Mining and Unsupervised Machine Learning</a:t>
            </a:r>
          </a:p>
          <a:p>
            <a:pPr algn="ctr"/>
            <a:r>
              <a:rPr lang="en-US" altLang="zh-CN" sz="2800" b="1" dirty="0">
                <a:solidFill>
                  <a:srgbClr val="A53010"/>
                </a:solidFill>
                <a:latin typeface="Arial Narrow" panose="020B0606020202030204" pitchFamily="34" charset="0"/>
              </a:rPr>
              <a:t> for System Re-Architecting</a:t>
            </a:r>
            <a:r>
              <a:rPr lang="en-US" sz="2800" b="1" dirty="0">
                <a:solidFill>
                  <a:srgbClr val="A53010"/>
                </a:solidFill>
                <a:latin typeface="Arial Narrow" panose="020B0606020202030204" pitchFamily="34" charset="0"/>
              </a:rPr>
              <a:t>            </a:t>
            </a:r>
            <a:endParaRPr lang="en-US" sz="3200" b="1" dirty="0">
              <a:solidFill>
                <a:srgbClr val="A53010"/>
              </a:solidFill>
              <a:latin typeface="Arial Narrow" panose="020B0606020202030204" pitchFamily="34" charset="0"/>
            </a:endParaRPr>
          </a:p>
        </p:txBody>
      </p:sp>
      <p:sp>
        <p:nvSpPr>
          <p:cNvPr id="2" name="文本框 1"/>
          <p:cNvSpPr txBox="1"/>
          <p:nvPr/>
        </p:nvSpPr>
        <p:spPr>
          <a:xfrm>
            <a:off x="9910293" y="3002008"/>
            <a:ext cx="1678899" cy="2308324"/>
          </a:xfrm>
          <a:prstGeom prst="rect">
            <a:avLst/>
          </a:prstGeom>
          <a:noFill/>
        </p:spPr>
        <p:txBody>
          <a:bodyPr wrap="square" rtlCol="0">
            <a:spAutoFit/>
          </a:bodyPr>
          <a:lstStyle/>
          <a:p>
            <a:r>
              <a:rPr lang="en-US" altLang="zh-CN" dirty="0"/>
              <a:t>In genetic engineering, we get gene structure from tissues and implant it  back to the tissues.</a:t>
            </a:r>
            <a:endParaRPr lang="zh-CN" altLang="en-US" dirty="0"/>
          </a:p>
        </p:txBody>
      </p:sp>
    </p:spTree>
    <p:extLst>
      <p:ext uri="{BB962C8B-B14F-4D97-AF65-F5344CB8AC3E}">
        <p14:creationId xmlns:p14="http://schemas.microsoft.com/office/powerpoint/2010/main" val="93933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1766" y="569446"/>
            <a:ext cx="8911687" cy="1076981"/>
          </a:xfrm>
        </p:spPr>
        <p:txBody>
          <a:bodyPr>
            <a:noAutofit/>
          </a:bodyPr>
          <a:lstStyle/>
          <a:p>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The Three-Step Approach to </a:t>
            </a:r>
            <a:b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b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System Complexity in General</a:t>
            </a:r>
            <a:endParaRPr lang="en-US"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8</a:t>
            </a:fld>
            <a:endParaRPr lang="en-US" dirty="0"/>
          </a:p>
        </p:txBody>
      </p:sp>
      <p:sp>
        <p:nvSpPr>
          <p:cNvPr id="4" name="内容占位符 2"/>
          <p:cNvSpPr txBox="1">
            <a:spLocks/>
          </p:cNvSpPr>
          <p:nvPr/>
        </p:nvSpPr>
        <p:spPr>
          <a:xfrm>
            <a:off x="2331766" y="1916249"/>
            <a:ext cx="9076611" cy="4284776"/>
          </a:xfrm>
          <a:prstGeom prst="rect">
            <a:avLst/>
          </a:prstGeom>
          <a:ln>
            <a:noFill/>
          </a:ln>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spcBef>
                <a:spcPts val="0"/>
              </a:spcBef>
              <a:buBlip>
                <a:blip r:embed="rId3"/>
              </a:buBlip>
            </a:pPr>
            <a:r>
              <a:rPr lang="en-US" sz="2800" dirty="0">
                <a:latin typeface="Arial Narrow" panose="020B0606020202030204" pitchFamily="34" charset="0"/>
                <a:cs typeface="Arial" panose="020B0604020202020204" pitchFamily="34" charset="0"/>
              </a:rPr>
              <a:t>There are many large and complex </a:t>
            </a:r>
            <a:r>
              <a:rPr lang="en-US" sz="2800" dirty="0">
                <a:solidFill>
                  <a:srgbClr val="FF0000"/>
                </a:solidFill>
                <a:latin typeface="Arial Narrow" panose="020B0606020202030204" pitchFamily="34" charset="0"/>
                <a:cs typeface="Arial" panose="020B0604020202020204" pitchFamily="34" charset="0"/>
              </a:rPr>
              <a:t>legacy systems </a:t>
            </a:r>
            <a:r>
              <a:rPr lang="en-US" sz="2800" dirty="0">
                <a:latin typeface="Arial Narrow" panose="020B0606020202030204" pitchFamily="34" charset="0"/>
                <a:cs typeface="Arial" panose="020B0604020202020204" pitchFamily="34" charset="0"/>
              </a:rPr>
              <a:t>for reuse in development and maintenance.</a:t>
            </a:r>
            <a:endParaRPr lang="en-US" altLang="zh-CN" sz="2800" dirty="0">
              <a:latin typeface="Arial Narrow" panose="020B0606020202030204" pitchFamily="34" charset="0"/>
              <a:cs typeface="Arial" panose="020B0604020202020204" pitchFamily="34" charset="0"/>
            </a:endParaRP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The systems </a:t>
            </a:r>
            <a:r>
              <a:rPr lang="en-US" altLang="zh-CN" sz="2800" dirty="0">
                <a:solidFill>
                  <a:srgbClr val="FF0000"/>
                </a:solidFill>
                <a:latin typeface="Arial Narrow" panose="020B0606020202030204" pitchFamily="34" charset="0"/>
                <a:cs typeface="Arial" panose="020B0604020202020204" pitchFamily="34" charset="0"/>
              </a:rPr>
              <a:t>dealing with big data </a:t>
            </a:r>
            <a:r>
              <a:rPr lang="en-US" altLang="zh-CN" sz="2800" dirty="0">
                <a:latin typeface="Arial Narrow" panose="020B0606020202030204" pitchFamily="34" charset="0"/>
                <a:cs typeface="Arial" panose="020B0604020202020204" pitchFamily="34" charset="0"/>
              </a:rPr>
              <a:t>may have additional complexity.</a:t>
            </a: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The </a:t>
            </a:r>
            <a:r>
              <a:rPr lang="en-US" altLang="zh-CN" sz="2800" dirty="0">
                <a:solidFill>
                  <a:srgbClr val="FF0000"/>
                </a:solidFill>
                <a:latin typeface="Arial Narrow" panose="020B0606020202030204" pitchFamily="34" charset="0"/>
                <a:cs typeface="Arial" panose="020B0604020202020204" pitchFamily="34" charset="0"/>
              </a:rPr>
              <a:t>system's system </a:t>
            </a:r>
            <a:r>
              <a:rPr lang="en-US" altLang="zh-CN" sz="2800" dirty="0">
                <a:latin typeface="Arial Narrow" panose="020B0606020202030204" pitchFamily="34" charset="0"/>
                <a:cs typeface="Arial" panose="020B0604020202020204" pitchFamily="34" charset="0"/>
              </a:rPr>
              <a:t>in internet may be very large and complex.</a:t>
            </a:r>
            <a:endParaRPr lang="en-US" altLang="zh-CN" sz="1200" dirty="0">
              <a:latin typeface="Arial Narrow" panose="020B0606020202030204" pitchFamily="34" charset="0"/>
              <a:cs typeface="Arial" panose="020B0604020202020204" pitchFamily="34" charset="0"/>
            </a:endParaRP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Emerging internet complexity is increased enormously.</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Internet: </a:t>
            </a:r>
            <a:r>
              <a:rPr lang="en-US" altLang="zh-CN" sz="2000" dirty="0">
                <a:latin typeface="Arial" panose="020B0604020202020204" pitchFamily="34" charset="0"/>
                <a:cs typeface="Arial" panose="020B0604020202020204" pitchFamily="34" charset="0"/>
              </a:rPr>
              <a:t>Connecting all the PCs</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Mobile Internet: </a:t>
            </a:r>
            <a:r>
              <a:rPr lang="en-US" altLang="zh-CN" sz="2000" dirty="0">
                <a:latin typeface="Arial" panose="020B0604020202020204" pitchFamily="34" charset="0"/>
                <a:cs typeface="Arial" panose="020B0604020202020204" pitchFamily="34" charset="0"/>
              </a:rPr>
              <a:t>Connecting all the people</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Internet of things</a:t>
            </a:r>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Connecting everything</a:t>
            </a:r>
          </a:p>
          <a:p>
            <a:pPr>
              <a:lnSpc>
                <a:spcPct val="120000"/>
              </a:lnSpc>
              <a:spcBef>
                <a:spcPts val="0"/>
              </a:spcBef>
              <a:buBlip>
                <a:blip r:embed="rId3"/>
              </a:buBlip>
            </a:pPr>
            <a:r>
              <a:rPr lang="en-US" sz="2800" dirty="0">
                <a:latin typeface="Arial Narrow" panose="020B0606020202030204" pitchFamily="34" charset="0"/>
                <a:cs typeface="Arial" panose="020B0604020202020204" pitchFamily="34" charset="0"/>
              </a:rPr>
              <a:t>Internet, the </a:t>
            </a:r>
            <a:r>
              <a:rPr lang="en-US" sz="2800" u="sng" dirty="0">
                <a:solidFill>
                  <a:srgbClr val="C00000"/>
                </a:solidFill>
                <a:latin typeface="Arial Narrow" panose="020B0606020202030204" pitchFamily="34" charset="0"/>
                <a:cs typeface="Arial" panose="020B0604020202020204" pitchFamily="34" charset="0"/>
              </a:rPr>
              <a:t>large &amp; complex system </a:t>
            </a:r>
            <a:r>
              <a:rPr lang="en-US" sz="2800" dirty="0">
                <a:latin typeface="Arial Narrow" panose="020B0606020202030204" pitchFamily="34" charset="0"/>
                <a:cs typeface="Arial" panose="020B0604020202020204" pitchFamily="34" charset="0"/>
              </a:rPr>
              <a:t>which is continuously used, developed and maintained globally. </a:t>
            </a:r>
          </a:p>
          <a:p>
            <a:pPr marL="0" indent="0">
              <a:spcBef>
                <a:spcPts val="0"/>
              </a:spcBef>
              <a:buNone/>
            </a:pPr>
            <a:endParaRPr lang="en-US" sz="1600" dirty="0"/>
          </a:p>
        </p:txBody>
      </p:sp>
    </p:spTree>
    <p:extLst>
      <p:ext uri="{BB962C8B-B14F-4D97-AF65-F5344CB8AC3E}">
        <p14:creationId xmlns:p14="http://schemas.microsoft.com/office/powerpoint/2010/main" val="247095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455799" y="1384393"/>
            <a:ext cx="8911687" cy="1016003"/>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400" spc="-150" dirty="0">
                <a:solidFill>
                  <a:srgbClr val="C00000"/>
                </a:solidFill>
                <a:latin typeface="Arial" panose="020B0604020202020204" pitchFamily="34" charset="0"/>
                <a:cs typeface="Arial" panose="020B0604020202020204" pitchFamily="34" charset="0"/>
              </a:rPr>
              <a:t>The basic concepts to be discussed</a:t>
            </a:r>
            <a:br>
              <a:rPr lang="en-US" sz="4400" spc="-150" dirty="0">
                <a:solidFill>
                  <a:srgbClr val="C00000"/>
                </a:solidFill>
                <a:latin typeface="Arial" panose="020B0604020202020204" pitchFamily="34" charset="0"/>
                <a:cs typeface="Arial" panose="020B0604020202020204" pitchFamily="34" charset="0"/>
              </a:rPr>
            </a:br>
            <a:endParaRPr lang="en-US" sz="4400" spc="-150" dirty="0">
              <a:solidFill>
                <a:srgbClr val="C00000"/>
              </a:solidFill>
              <a:latin typeface="Arial" panose="020B0604020202020204" pitchFamily="34" charset="0"/>
              <a:cs typeface="Arial" panose="020B0604020202020204" pitchFamily="34" charset="0"/>
            </a:endParaRPr>
          </a:p>
        </p:txBody>
      </p:sp>
      <p:sp>
        <p:nvSpPr>
          <p:cNvPr id="3" name="内容占位符 11"/>
          <p:cNvSpPr txBox="1">
            <a:spLocks/>
          </p:cNvSpPr>
          <p:nvPr/>
        </p:nvSpPr>
        <p:spPr>
          <a:xfrm>
            <a:off x="2415904" y="2877039"/>
            <a:ext cx="7455447" cy="2070052"/>
          </a:xfrm>
          <a:prstGeom prst="rect">
            <a:avLst/>
          </a:prstGeom>
          <a:ln>
            <a:noFill/>
          </a:ln>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1800"/>
              </a:spcBef>
              <a:buClrTx/>
              <a:buBlip>
                <a:blip r:embed="rId3"/>
              </a:buBlip>
            </a:pPr>
            <a:r>
              <a:rPr lang="en-US" altLang="zh-CN" sz="3200" dirty="0">
                <a:solidFill>
                  <a:schemeClr val="tx1"/>
                </a:solidFill>
                <a:effectLst>
                  <a:outerShdw blurRad="38100" dist="38100" dir="2700000" algn="tl">
                    <a:srgbClr val="000000">
                      <a:alpha val="43137"/>
                    </a:srgbClr>
                  </a:outerShdw>
                </a:effectLst>
              </a:rPr>
              <a:t> What is Software System?</a:t>
            </a:r>
          </a:p>
          <a:p>
            <a:pPr marL="0" indent="0">
              <a:spcBef>
                <a:spcPts val="1800"/>
              </a:spcBef>
              <a:buClrTx/>
              <a:buFont typeface="Wingdings 3" charset="2"/>
              <a:buBlip>
                <a:blip r:embed="rId3"/>
              </a:buBlip>
            </a:pPr>
            <a:r>
              <a:rPr lang="en-US" altLang="zh-CN" sz="3200" dirty="0">
                <a:solidFill>
                  <a:schemeClr val="tx1"/>
                </a:solidFill>
                <a:effectLst>
                  <a:outerShdw blurRad="38100" dist="38100" dir="2700000" algn="tl">
                    <a:srgbClr val="000000">
                      <a:alpha val="43137"/>
                    </a:srgbClr>
                  </a:outerShdw>
                </a:effectLst>
              </a:rPr>
              <a:t>What is Software Architecture?</a:t>
            </a:r>
          </a:p>
          <a:p>
            <a:pPr marL="0" indent="0">
              <a:spcBef>
                <a:spcPts val="1800"/>
              </a:spcBef>
              <a:buClrTx/>
              <a:buFont typeface="Wingdings 3" charset="2"/>
              <a:buBlip>
                <a:blip r:embed="rId3"/>
              </a:buBlip>
            </a:pPr>
            <a:r>
              <a:rPr lang="en-US" altLang="zh-CN" sz="3200" dirty="0">
                <a:solidFill>
                  <a:schemeClr val="tx1"/>
                </a:solidFill>
                <a:effectLst>
                  <a:outerShdw blurRad="38100" dist="38100" dir="2700000" algn="tl">
                    <a:srgbClr val="000000">
                      <a:alpha val="43137"/>
                    </a:srgbClr>
                  </a:outerShdw>
                </a:effectLst>
              </a:rPr>
              <a:t>What is Software Re-Architecting?</a:t>
            </a:r>
          </a:p>
          <a:p>
            <a:endParaRPr lang="en-US" dirty="0">
              <a:solidFill>
                <a:schemeClr val="tx1"/>
              </a:solidFill>
            </a:endParaRPr>
          </a:p>
        </p:txBody>
      </p:sp>
    </p:spTree>
    <p:extLst>
      <p:ext uri="{BB962C8B-B14F-4D97-AF65-F5344CB8AC3E}">
        <p14:creationId xmlns:p14="http://schemas.microsoft.com/office/powerpoint/2010/main" val="3722285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spDef>
      <a:spPr>
        <a:blipFill dpi="0" rotWithShape="1">
          <a:blip xmlns:r="http://schemas.openxmlformats.org/officeDocument/2006/relationships" r:embed="rId1">
            <a:alphaModFix amt="88000"/>
            <a:extLst>
              <a:ext uri="{28A0092B-C50C-407E-A947-70E740481C1C}">
                <a14:useLocalDpi xmlns:a14="http://schemas.microsoft.com/office/drawing/2010/main" val="0"/>
              </a:ext>
            </a:extLst>
          </a:blip>
          <a:srcRect/>
          <a:stretch>
            <a:fillRect/>
          </a:stretch>
        </a:blipFill>
        <a:ln>
          <a:noFill/>
        </a:ln>
      </a:spPr>
      <a:bodyPr rtlCol="0" anchor="ctr"/>
      <a:lstStyle>
        <a:defPPr algn="ctr">
          <a:defRPr dirty="0">
            <a:solidFill>
              <a:prstClr val="white"/>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2188</Words>
  <Application>Microsoft Office PowerPoint</Application>
  <PresentationFormat>Widescreen</PresentationFormat>
  <Paragraphs>186</Paragraphs>
  <Slides>21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SketchFlow Print</vt:lpstr>
      <vt:lpstr>Agency FB</vt:lpstr>
      <vt:lpstr>Arial</vt:lpstr>
      <vt:lpstr>Arial Black</vt:lpstr>
      <vt:lpstr>Arial Narrow</vt:lpstr>
      <vt:lpstr>Calibri</vt:lpstr>
      <vt:lpstr>Century Gothic</vt:lpstr>
      <vt:lpstr>Comic Sans MS</vt:lpstr>
      <vt:lpstr>Symbol</vt:lpstr>
      <vt:lpstr>Tahoma</vt:lpstr>
      <vt:lpstr>Times New Roman</vt:lpstr>
      <vt:lpstr>Verdana</vt:lpstr>
      <vt:lpstr>Wingdings</vt:lpstr>
      <vt:lpstr>Wingdings 3</vt:lpstr>
      <vt:lpstr>丝状</vt:lpstr>
      <vt:lpstr> Software Complexity--Problem &amp; Solution</vt:lpstr>
      <vt:lpstr>System Complexity：Problem and Solution 大型复杂系统的问题与解决方案</vt:lpstr>
      <vt:lpstr>Maintenance Problems</vt:lpstr>
      <vt:lpstr>PowerPoint Presentation</vt:lpstr>
      <vt:lpstr>PowerPoint Presentation</vt:lpstr>
      <vt:lpstr>The Solution to Software Complexity</vt:lpstr>
      <vt:lpstr>PowerPoint Presentation</vt:lpstr>
      <vt:lpstr>The Three-Step Approach to  System Complexity in General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System Complexity: Problems&amp; Solution</vt:lpstr>
      <vt:lpstr>Appendix:  Microservice architecture</vt:lpstr>
      <vt:lpstr>Appendis: Services in Microservcie Architecture</vt:lpstr>
      <vt:lpstr>Appendix: The Benefits of Using Microservices</vt:lpstr>
      <vt:lpstr>Appendix: Criticism and concerns on Microservices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647</cp:revision>
  <dcterms:created xsi:type="dcterms:W3CDTF">2016-06-24T12:48:39Z</dcterms:created>
  <dcterms:modified xsi:type="dcterms:W3CDTF">2022-10-27T09:41:25Z</dcterms:modified>
</cp:coreProperties>
</file>